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xlsx" ContentType="application/vnd.openxmlformats-officedocument.spreadsheetml.sheet"/>
  <Default Extension="vml" ContentType="application/vnd.openxmlformats-officedocument.vmlDrawing"/>
  <Default Extension="wdp" ContentType="image/vnd.ms-photo"/>
  <Default Extension="rels" ContentType="application/vnd.openxmlformats-package.relationships+xml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5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6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7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8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9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10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11.xml" ContentType="application/vnd.openxmlformats-officedocument.theme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theme/theme12.xml" ContentType="application/vnd.openxmlformats-officedocument.theme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theme/theme13.xml" ContentType="application/vnd.openxmlformats-officedocument.theme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theme/theme14.xml" ContentType="application/vnd.openxmlformats-officedocument.theme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.xml" ContentType="application/vnd.openxmlformats-officedocument.drawingml.chart+xml"/>
  <Override PartName="/ppt/notesSlides/notesSlide27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28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29.xml" ContentType="application/vnd.openxmlformats-officedocument.presentationml.notesSlide+xml"/>
  <Override PartName="/ppt/charts/chart7.xml" ContentType="application/vnd.openxmlformats-officedocument.drawingml.chart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6" r:id="rId3"/>
    <p:sldMasterId id="2147483708" r:id="rId4"/>
    <p:sldMasterId id="2147483724" r:id="rId5"/>
    <p:sldMasterId id="2147483780" r:id="rId6"/>
    <p:sldMasterId id="2147483840" r:id="rId7"/>
    <p:sldMasterId id="2147483852" r:id="rId8"/>
    <p:sldMasterId id="2147483864" r:id="rId9"/>
    <p:sldMasterId id="2147483880" r:id="rId10"/>
    <p:sldMasterId id="2147483896" r:id="rId11"/>
    <p:sldMasterId id="2147483956" r:id="rId12"/>
    <p:sldMasterId id="2147483972" r:id="rId13"/>
    <p:sldMasterId id="2147483988" r:id="rId14"/>
    <p:sldMasterId id="2147484004" r:id="rId15"/>
  </p:sldMasterIdLst>
  <p:notesMasterIdLst>
    <p:notesMasterId r:id="rId85"/>
  </p:notesMasterIdLst>
  <p:sldIdLst>
    <p:sldId id="256" r:id="rId16"/>
    <p:sldId id="339" r:id="rId17"/>
    <p:sldId id="340" r:id="rId18"/>
    <p:sldId id="329" r:id="rId19"/>
    <p:sldId id="330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17" r:id="rId42"/>
    <p:sldId id="318" r:id="rId43"/>
    <p:sldId id="331" r:id="rId44"/>
    <p:sldId id="323" r:id="rId45"/>
    <p:sldId id="324" r:id="rId46"/>
    <p:sldId id="325" r:id="rId47"/>
    <p:sldId id="326" r:id="rId48"/>
    <p:sldId id="327" r:id="rId49"/>
    <p:sldId id="328" r:id="rId50"/>
    <p:sldId id="341" r:id="rId51"/>
    <p:sldId id="338" r:id="rId52"/>
    <p:sldId id="335" r:id="rId53"/>
    <p:sldId id="336" r:id="rId54"/>
    <p:sldId id="337" r:id="rId55"/>
    <p:sldId id="332" r:id="rId56"/>
    <p:sldId id="333" r:id="rId57"/>
    <p:sldId id="334" r:id="rId58"/>
    <p:sldId id="258" r:id="rId59"/>
    <p:sldId id="260" r:id="rId60"/>
    <p:sldId id="262" r:id="rId61"/>
    <p:sldId id="263" r:id="rId62"/>
    <p:sldId id="264" r:id="rId63"/>
    <p:sldId id="265" r:id="rId64"/>
    <p:sldId id="280" r:id="rId65"/>
    <p:sldId id="266" r:id="rId66"/>
    <p:sldId id="343" r:id="rId67"/>
    <p:sldId id="267" r:id="rId68"/>
    <p:sldId id="268" r:id="rId69"/>
    <p:sldId id="291" r:id="rId70"/>
    <p:sldId id="269" r:id="rId71"/>
    <p:sldId id="270" r:id="rId72"/>
    <p:sldId id="287" r:id="rId73"/>
    <p:sldId id="288" r:id="rId74"/>
    <p:sldId id="289" r:id="rId75"/>
    <p:sldId id="290" r:id="rId76"/>
    <p:sldId id="272" r:id="rId77"/>
    <p:sldId id="273" r:id="rId78"/>
    <p:sldId id="274" r:id="rId79"/>
    <p:sldId id="275" r:id="rId80"/>
    <p:sldId id="276" r:id="rId81"/>
    <p:sldId id="277" r:id="rId82"/>
    <p:sldId id="279" r:id="rId83"/>
    <p:sldId id="344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ED21D8B-F316-0A45-8CB5-2ABEB3640621}">
          <p14:sldIdLst>
            <p14:sldId id="256"/>
            <p14:sldId id="339"/>
            <p14:sldId id="340"/>
            <p14:sldId id="329"/>
            <p14:sldId id="330"/>
            <p14:sldId id="296"/>
            <p14:sldId id="297"/>
            <p14:sldId id="298"/>
            <p14:sldId id="299"/>
          </p14:sldIdLst>
        </p14:section>
        <p14:section name="Story" id="{F0967B0A-DD3F-0F4D-8E22-AE1DBA363717}">
          <p14:sldIdLst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</p14:sldIdLst>
        </p14:section>
        <p14:section name="MESSAGES" id="{F9711739-74AC-7A4E-A1F9-4B1BA6C41338}">
          <p14:sldIdLst>
            <p14:sldId id="331"/>
            <p14:sldId id="323"/>
            <p14:sldId id="324"/>
            <p14:sldId id="325"/>
            <p14:sldId id="326"/>
            <p14:sldId id="327"/>
            <p14:sldId id="328"/>
            <p14:sldId id="341"/>
            <p14:sldId id="338"/>
            <p14:sldId id="335"/>
            <p14:sldId id="336"/>
          </p14:sldIdLst>
        </p14:section>
        <p14:section name="Hardware Aware Analytics" id="{EE604E05-3875-384D-AF18-799DBDC2A4CB}">
          <p14:sldIdLst>
            <p14:sldId id="337"/>
            <p14:sldId id="332"/>
            <p14:sldId id="333"/>
            <p14:sldId id="334"/>
            <p14:sldId id="258"/>
          </p14:sldIdLst>
        </p14:section>
        <p14:section name="Multicore" id="{F3EF2174-B425-5A45-BC0D-31E87DE67DAD}">
          <p14:sldIdLst>
            <p14:sldId id="260"/>
            <p14:sldId id="262"/>
            <p14:sldId id="263"/>
            <p14:sldId id="264"/>
            <p14:sldId id="265"/>
            <p14:sldId id="280"/>
            <p14:sldId id="266"/>
            <p14:sldId id="343"/>
          </p14:sldIdLst>
        </p14:section>
        <p14:section name="NUMA" id="{2CB550D8-8202-F14E-BC38-A659CB94CF3F}">
          <p14:sldIdLst>
            <p14:sldId id="267"/>
            <p14:sldId id="268"/>
            <p14:sldId id="291"/>
            <p14:sldId id="269"/>
            <p14:sldId id="270"/>
            <p14:sldId id="287"/>
            <p14:sldId id="288"/>
            <p14:sldId id="289"/>
            <p14:sldId id="290"/>
          </p14:sldIdLst>
        </p14:section>
        <p14:section name="SIMD" id="{B7275E51-DE45-C749-A6FF-8B9239640413}">
          <p14:sldIdLst>
            <p14:sldId id="272"/>
            <p14:sldId id="273"/>
            <p14:sldId id="274"/>
            <p14:sldId id="275"/>
            <p14:sldId id="276"/>
            <p14:sldId id="277"/>
            <p14:sldId id="279"/>
            <p14:sldId id="344"/>
          </p14:sldIdLst>
        </p14:section>
        <p14:section name="New Stuff" id="{39E2DE7C-F4C5-0B47-BEBC-7604265543C6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29"/>
    <p:restoredTop sz="93923"/>
  </p:normalViewPr>
  <p:slideViewPr>
    <p:cSldViewPr snapToGrid="0" snapToObjects="1">
      <p:cViewPr>
        <p:scale>
          <a:sx n="90" d="100"/>
          <a:sy n="90" d="100"/>
        </p:scale>
        <p:origin x="1360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2" d="100"/>
        <a:sy n="7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Relationship Id="rId13" Type="http://schemas.openxmlformats.org/officeDocument/2006/relationships/slideMaster" Target="slideMasters/slideMaster13.xml"/><Relationship Id="rId14" Type="http://schemas.openxmlformats.org/officeDocument/2006/relationships/slideMaster" Target="slideMasters/slideMaster14.xml"/><Relationship Id="rId15" Type="http://schemas.openxmlformats.org/officeDocument/2006/relationships/slideMaster" Target="slideMasters/slideMaster15.xml"/><Relationship Id="rId16" Type="http://schemas.openxmlformats.org/officeDocument/2006/relationships/slide" Target="slides/slide1.xml"/><Relationship Id="rId17" Type="http://schemas.openxmlformats.org/officeDocument/2006/relationships/slide" Target="slides/slide2.xml"/><Relationship Id="rId18" Type="http://schemas.openxmlformats.org/officeDocument/2006/relationships/slide" Target="slides/slide3.xml"/><Relationship Id="rId19" Type="http://schemas.openxmlformats.org/officeDocument/2006/relationships/slide" Target="slides/slide4.xml"/><Relationship Id="rId30" Type="http://schemas.openxmlformats.org/officeDocument/2006/relationships/slide" Target="slides/slide15.xml"/><Relationship Id="rId31" Type="http://schemas.openxmlformats.org/officeDocument/2006/relationships/slide" Target="slides/slide16.xml"/><Relationship Id="rId32" Type="http://schemas.openxmlformats.org/officeDocument/2006/relationships/slide" Target="slides/slide17.xml"/><Relationship Id="rId33" Type="http://schemas.openxmlformats.org/officeDocument/2006/relationships/slide" Target="slides/slide18.xml"/><Relationship Id="rId34" Type="http://schemas.openxmlformats.org/officeDocument/2006/relationships/slide" Target="slides/slide19.xml"/><Relationship Id="rId35" Type="http://schemas.openxmlformats.org/officeDocument/2006/relationships/slide" Target="slides/slide20.xml"/><Relationship Id="rId36" Type="http://schemas.openxmlformats.org/officeDocument/2006/relationships/slide" Target="slides/slide21.xml"/><Relationship Id="rId37" Type="http://schemas.openxmlformats.org/officeDocument/2006/relationships/slide" Target="slides/slide22.xml"/><Relationship Id="rId38" Type="http://schemas.openxmlformats.org/officeDocument/2006/relationships/slide" Target="slides/slide23.xml"/><Relationship Id="rId39" Type="http://schemas.openxmlformats.org/officeDocument/2006/relationships/slide" Target="slides/slide24.xml"/><Relationship Id="rId50" Type="http://schemas.openxmlformats.org/officeDocument/2006/relationships/slide" Target="slides/slide35.xml"/><Relationship Id="rId51" Type="http://schemas.openxmlformats.org/officeDocument/2006/relationships/slide" Target="slides/slide36.xml"/><Relationship Id="rId52" Type="http://schemas.openxmlformats.org/officeDocument/2006/relationships/slide" Target="slides/slide37.xml"/><Relationship Id="rId53" Type="http://schemas.openxmlformats.org/officeDocument/2006/relationships/slide" Target="slides/slide38.xml"/><Relationship Id="rId54" Type="http://schemas.openxmlformats.org/officeDocument/2006/relationships/slide" Target="slides/slide39.xml"/><Relationship Id="rId55" Type="http://schemas.openxmlformats.org/officeDocument/2006/relationships/slide" Target="slides/slide40.xml"/><Relationship Id="rId56" Type="http://schemas.openxmlformats.org/officeDocument/2006/relationships/slide" Target="slides/slide41.xml"/><Relationship Id="rId57" Type="http://schemas.openxmlformats.org/officeDocument/2006/relationships/slide" Target="slides/slide42.xml"/><Relationship Id="rId58" Type="http://schemas.openxmlformats.org/officeDocument/2006/relationships/slide" Target="slides/slide43.xml"/><Relationship Id="rId59" Type="http://schemas.openxmlformats.org/officeDocument/2006/relationships/slide" Target="slides/slide44.xml"/><Relationship Id="rId70" Type="http://schemas.openxmlformats.org/officeDocument/2006/relationships/slide" Target="slides/slide55.xml"/><Relationship Id="rId71" Type="http://schemas.openxmlformats.org/officeDocument/2006/relationships/slide" Target="slides/slide56.xml"/><Relationship Id="rId72" Type="http://schemas.openxmlformats.org/officeDocument/2006/relationships/slide" Target="slides/slide57.xml"/><Relationship Id="rId73" Type="http://schemas.openxmlformats.org/officeDocument/2006/relationships/slide" Target="slides/slide58.xml"/><Relationship Id="rId74" Type="http://schemas.openxmlformats.org/officeDocument/2006/relationships/slide" Target="slides/slide59.xml"/><Relationship Id="rId75" Type="http://schemas.openxmlformats.org/officeDocument/2006/relationships/slide" Target="slides/slide60.xml"/><Relationship Id="rId76" Type="http://schemas.openxmlformats.org/officeDocument/2006/relationships/slide" Target="slides/slide61.xml"/><Relationship Id="rId77" Type="http://schemas.openxmlformats.org/officeDocument/2006/relationships/slide" Target="slides/slide62.xml"/><Relationship Id="rId78" Type="http://schemas.openxmlformats.org/officeDocument/2006/relationships/slide" Target="slides/slide63.xml"/><Relationship Id="rId79" Type="http://schemas.openxmlformats.org/officeDocument/2006/relationships/slide" Target="slides/slide64.xml"/><Relationship Id="rId20" Type="http://schemas.openxmlformats.org/officeDocument/2006/relationships/slide" Target="slides/slide5.xml"/><Relationship Id="rId21" Type="http://schemas.openxmlformats.org/officeDocument/2006/relationships/slide" Target="slides/slide6.xml"/><Relationship Id="rId22" Type="http://schemas.openxmlformats.org/officeDocument/2006/relationships/slide" Target="slides/slide7.xml"/><Relationship Id="rId23" Type="http://schemas.openxmlformats.org/officeDocument/2006/relationships/slide" Target="slides/slide8.xml"/><Relationship Id="rId24" Type="http://schemas.openxmlformats.org/officeDocument/2006/relationships/slide" Target="slides/slide9.xml"/><Relationship Id="rId25" Type="http://schemas.openxmlformats.org/officeDocument/2006/relationships/slide" Target="slides/slide10.xml"/><Relationship Id="rId26" Type="http://schemas.openxmlformats.org/officeDocument/2006/relationships/slide" Target="slides/slide11.xml"/><Relationship Id="rId27" Type="http://schemas.openxmlformats.org/officeDocument/2006/relationships/slide" Target="slides/slide12.xml"/><Relationship Id="rId28" Type="http://schemas.openxmlformats.org/officeDocument/2006/relationships/slide" Target="slides/slide13.xml"/><Relationship Id="rId29" Type="http://schemas.openxmlformats.org/officeDocument/2006/relationships/slide" Target="slides/slide14.xml"/><Relationship Id="rId40" Type="http://schemas.openxmlformats.org/officeDocument/2006/relationships/slide" Target="slides/slide25.xml"/><Relationship Id="rId41" Type="http://schemas.openxmlformats.org/officeDocument/2006/relationships/slide" Target="slides/slide26.xml"/><Relationship Id="rId42" Type="http://schemas.openxmlformats.org/officeDocument/2006/relationships/slide" Target="slides/slide27.xml"/><Relationship Id="rId43" Type="http://schemas.openxmlformats.org/officeDocument/2006/relationships/slide" Target="slides/slide28.xml"/><Relationship Id="rId44" Type="http://schemas.openxmlformats.org/officeDocument/2006/relationships/slide" Target="slides/slide29.xml"/><Relationship Id="rId45" Type="http://schemas.openxmlformats.org/officeDocument/2006/relationships/slide" Target="slides/slide30.xml"/><Relationship Id="rId46" Type="http://schemas.openxmlformats.org/officeDocument/2006/relationships/slide" Target="slides/slide31.xml"/><Relationship Id="rId47" Type="http://schemas.openxmlformats.org/officeDocument/2006/relationships/slide" Target="slides/slide32.xml"/><Relationship Id="rId48" Type="http://schemas.openxmlformats.org/officeDocument/2006/relationships/slide" Target="slides/slide33.xml"/><Relationship Id="rId49" Type="http://schemas.openxmlformats.org/officeDocument/2006/relationships/slide" Target="slides/slide34.xml"/><Relationship Id="rId60" Type="http://schemas.openxmlformats.org/officeDocument/2006/relationships/slide" Target="slides/slide45.xml"/><Relationship Id="rId61" Type="http://schemas.openxmlformats.org/officeDocument/2006/relationships/slide" Target="slides/slide46.xml"/><Relationship Id="rId62" Type="http://schemas.openxmlformats.org/officeDocument/2006/relationships/slide" Target="slides/slide47.xml"/><Relationship Id="rId63" Type="http://schemas.openxmlformats.org/officeDocument/2006/relationships/slide" Target="slides/slide48.xml"/><Relationship Id="rId64" Type="http://schemas.openxmlformats.org/officeDocument/2006/relationships/slide" Target="slides/slide49.xml"/><Relationship Id="rId65" Type="http://schemas.openxmlformats.org/officeDocument/2006/relationships/slide" Target="slides/slide50.xml"/><Relationship Id="rId66" Type="http://schemas.openxmlformats.org/officeDocument/2006/relationships/slide" Target="slides/slide51.xml"/><Relationship Id="rId67" Type="http://schemas.openxmlformats.org/officeDocument/2006/relationships/slide" Target="slides/slide52.xml"/><Relationship Id="rId68" Type="http://schemas.openxmlformats.org/officeDocument/2006/relationships/slide" Target="slides/slide53.xml"/><Relationship Id="rId69" Type="http://schemas.openxmlformats.org/officeDocument/2006/relationships/slide" Target="slides/slide54.xml"/><Relationship Id="rId80" Type="http://schemas.openxmlformats.org/officeDocument/2006/relationships/slide" Target="slides/slide65.xml"/><Relationship Id="rId81" Type="http://schemas.openxmlformats.org/officeDocument/2006/relationships/slide" Target="slides/slide66.xml"/><Relationship Id="rId82" Type="http://schemas.openxmlformats.org/officeDocument/2006/relationships/slide" Target="slides/slide67.xml"/><Relationship Id="rId83" Type="http://schemas.openxmlformats.org/officeDocument/2006/relationships/slide" Target="slides/slide68.xml"/><Relationship Id="rId84" Type="http://schemas.openxmlformats.org/officeDocument/2006/relationships/slide" Target="slides/slide69.xml"/><Relationship Id="rId85" Type="http://schemas.openxmlformats.org/officeDocument/2006/relationships/notesMaster" Target="notesMasters/notesMaster1.xml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805033736376169"/>
          <c:y val="0.0543229616707607"/>
          <c:w val="0.882739588745737"/>
          <c:h val="0.800368076760342"/>
        </c:manualLayout>
      </c:layout>
      <c:lineChart>
        <c:grouping val="standard"/>
        <c:varyColors val="0"/>
        <c:ser>
          <c:idx val="1"/>
          <c:order val="0"/>
          <c:tx>
            <c:strRef>
              <c:f>[Workbook1]Sheet1!$C$1</c:f>
              <c:strCache>
                <c:ptCount val="1"/>
                <c:pt idx="0">
                  <c:v>parallel sum</c:v>
                </c:pt>
              </c:strCache>
            </c:strRef>
          </c:tx>
          <c:marker>
            <c:symbol val="none"/>
          </c:marker>
          <c:cat>
            <c:numRef>
              <c:f>[Workbook1]Sheet1!$A$2:$A$41</c:f>
              <c:numCache>
                <c:formatCode>General</c:formatCode>
                <c:ptCount val="40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  <c:pt idx="36">
                  <c:v>37.0</c:v>
                </c:pt>
                <c:pt idx="37">
                  <c:v>38.0</c:v>
                </c:pt>
                <c:pt idx="38">
                  <c:v>39.0</c:v>
                </c:pt>
                <c:pt idx="39">
                  <c:v>40.0</c:v>
                </c:pt>
              </c:numCache>
            </c:numRef>
          </c:cat>
          <c:val>
            <c:numRef>
              <c:f>[Workbook1]Sheet1!$C$2:$C$41</c:f>
              <c:numCache>
                <c:formatCode>General</c:formatCode>
                <c:ptCount val="40"/>
                <c:pt idx="0">
                  <c:v>1.62363614073802</c:v>
                </c:pt>
                <c:pt idx="1">
                  <c:v>3.14883499762244</c:v>
                </c:pt>
                <c:pt idx="2">
                  <c:v>4.7486554320545</c:v>
                </c:pt>
                <c:pt idx="3">
                  <c:v>6.27677725118484</c:v>
                </c:pt>
                <c:pt idx="4">
                  <c:v>7.74956114686951</c:v>
                </c:pt>
                <c:pt idx="5">
                  <c:v>9.235704323570418</c:v>
                </c:pt>
                <c:pt idx="6">
                  <c:v>10.7325769854133</c:v>
                </c:pt>
                <c:pt idx="7">
                  <c:v>12.2064516129032</c:v>
                </c:pt>
                <c:pt idx="8">
                  <c:v>13.5528005607773</c:v>
                </c:pt>
                <c:pt idx="9">
                  <c:v>14.8525122210248</c:v>
                </c:pt>
                <c:pt idx="10">
                  <c:v>16.4536455434523</c:v>
                </c:pt>
                <c:pt idx="11">
                  <c:v>17.8703951079051</c:v>
                </c:pt>
                <c:pt idx="12">
                  <c:v>18.0578166458056</c:v>
                </c:pt>
                <c:pt idx="13">
                  <c:v>19.3285785380391</c:v>
                </c:pt>
                <c:pt idx="14">
                  <c:v>20.76138670512528</c:v>
                </c:pt>
                <c:pt idx="15">
                  <c:v>21.4496490381339</c:v>
                </c:pt>
                <c:pt idx="16">
                  <c:v>20.24018021157118</c:v>
                </c:pt>
                <c:pt idx="17">
                  <c:v>21.4029916353153</c:v>
                </c:pt>
                <c:pt idx="18">
                  <c:v>22.6084759592897</c:v>
                </c:pt>
                <c:pt idx="19">
                  <c:v>22.8349945774647</c:v>
                </c:pt>
                <c:pt idx="20">
                  <c:v>20.8474018665697</c:v>
                </c:pt>
                <c:pt idx="21">
                  <c:v>21.7908871181371</c:v>
                </c:pt>
                <c:pt idx="22">
                  <c:v>22.5513851120673</c:v>
                </c:pt>
                <c:pt idx="23">
                  <c:v>22.5944748968287</c:v>
                </c:pt>
                <c:pt idx="24">
                  <c:v>21.4312876734496</c:v>
                </c:pt>
                <c:pt idx="25">
                  <c:v>22.5027610228528</c:v>
                </c:pt>
                <c:pt idx="26">
                  <c:v>22.6183990531833</c:v>
                </c:pt>
                <c:pt idx="27">
                  <c:v>23.3705136960316</c:v>
                </c:pt>
                <c:pt idx="28">
                  <c:v>21.6300966037613</c:v>
                </c:pt>
                <c:pt idx="29">
                  <c:v>22.41281273692188</c:v>
                </c:pt>
                <c:pt idx="30">
                  <c:v>22.8279098949096</c:v>
                </c:pt>
                <c:pt idx="31">
                  <c:v>22.9371065370061</c:v>
                </c:pt>
                <c:pt idx="32">
                  <c:v>21.5609727508636</c:v>
                </c:pt>
                <c:pt idx="33">
                  <c:v>22.1185288606386</c:v>
                </c:pt>
                <c:pt idx="34">
                  <c:v>22.24723253430948</c:v>
                </c:pt>
                <c:pt idx="35">
                  <c:v>22.5014611338399</c:v>
                </c:pt>
                <c:pt idx="36">
                  <c:v>21.1551977509424</c:v>
                </c:pt>
                <c:pt idx="37">
                  <c:v>22.3867856436539</c:v>
                </c:pt>
                <c:pt idx="38">
                  <c:v>22.6339769421914</c:v>
                </c:pt>
                <c:pt idx="39">
                  <c:v>21.99941529793228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[Workbook1]Sheet1!$E$1</c:f>
              <c:strCache>
                <c:ptCount val="1"/>
                <c:pt idx="0">
                  <c:v>spin-lock</c:v>
                </c:pt>
              </c:strCache>
            </c:strRef>
          </c:tx>
          <c:marker>
            <c:symbol val="none"/>
          </c:marker>
          <c:cat>
            <c:numRef>
              <c:f>[Workbook1]Sheet1!$A$2:$A$41</c:f>
              <c:numCache>
                <c:formatCode>General</c:formatCode>
                <c:ptCount val="40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  <c:pt idx="36">
                  <c:v>37.0</c:v>
                </c:pt>
                <c:pt idx="37">
                  <c:v>38.0</c:v>
                </c:pt>
                <c:pt idx="38">
                  <c:v>39.0</c:v>
                </c:pt>
                <c:pt idx="39">
                  <c:v>40.0</c:v>
                </c:pt>
              </c:numCache>
            </c:numRef>
          </c:cat>
          <c:val>
            <c:numRef>
              <c:f>[Workbook1]Sheet1!$E$2:$E$41</c:f>
              <c:numCache>
                <c:formatCode>General</c:formatCode>
                <c:ptCount val="40"/>
                <c:pt idx="0">
                  <c:v>1.0</c:v>
                </c:pt>
                <c:pt idx="1">
                  <c:v>0.999547169811321</c:v>
                </c:pt>
                <c:pt idx="2">
                  <c:v>1.00630651166325</c:v>
                </c:pt>
                <c:pt idx="3">
                  <c:v>1.08299942759015</c:v>
                </c:pt>
                <c:pt idx="4">
                  <c:v>1.06832298136646</c:v>
                </c:pt>
                <c:pt idx="5">
                  <c:v>1.06249498596069</c:v>
                </c:pt>
                <c:pt idx="6">
                  <c:v>1.05546700669429</c:v>
                </c:pt>
                <c:pt idx="7">
                  <c:v>1.08896563065285</c:v>
                </c:pt>
                <c:pt idx="8">
                  <c:v>1.08070175438596</c:v>
                </c:pt>
                <c:pt idx="9">
                  <c:v>1.07438955139125</c:v>
                </c:pt>
                <c:pt idx="10">
                  <c:v>1.06996283729197</c:v>
                </c:pt>
                <c:pt idx="11">
                  <c:v>1.09013087496913</c:v>
                </c:pt>
                <c:pt idx="12">
                  <c:v>1.08078994614004</c:v>
                </c:pt>
                <c:pt idx="13">
                  <c:v>1.07517454132164</c:v>
                </c:pt>
                <c:pt idx="14">
                  <c:v>1.07065481002425</c:v>
                </c:pt>
                <c:pt idx="15">
                  <c:v>1.0806135770235</c:v>
                </c:pt>
                <c:pt idx="16">
                  <c:v>1.08008481487522</c:v>
                </c:pt>
                <c:pt idx="17">
                  <c:v>1.07666043411105</c:v>
                </c:pt>
                <c:pt idx="18">
                  <c:v>1.07360570687419</c:v>
                </c:pt>
                <c:pt idx="19">
                  <c:v>1.08291087489779</c:v>
                </c:pt>
                <c:pt idx="20">
                  <c:v>1.07806267806268</c:v>
                </c:pt>
                <c:pt idx="21">
                  <c:v>1.07447671588512</c:v>
                </c:pt>
                <c:pt idx="22">
                  <c:v>1.06918543634455</c:v>
                </c:pt>
                <c:pt idx="23">
                  <c:v>1.07491275058843</c:v>
                </c:pt>
                <c:pt idx="24">
                  <c:v>1.07152103559871</c:v>
                </c:pt>
                <c:pt idx="25">
                  <c:v>1.06927175843694</c:v>
                </c:pt>
                <c:pt idx="26">
                  <c:v>1.06909912818857</c:v>
                </c:pt>
                <c:pt idx="27">
                  <c:v>1.07534913933095</c:v>
                </c:pt>
                <c:pt idx="28">
                  <c:v>1.0724755040894</c:v>
                </c:pt>
                <c:pt idx="29">
                  <c:v>1.07369274422375</c:v>
                </c:pt>
                <c:pt idx="30">
                  <c:v>1.0703087118151</c:v>
                </c:pt>
                <c:pt idx="31">
                  <c:v>1.0773610998129</c:v>
                </c:pt>
                <c:pt idx="32">
                  <c:v>1.06927175843694</c:v>
                </c:pt>
                <c:pt idx="33">
                  <c:v>1.0724755040894</c:v>
                </c:pt>
                <c:pt idx="34">
                  <c:v>1.07152103559871</c:v>
                </c:pt>
                <c:pt idx="35">
                  <c:v>1.07404103479037</c:v>
                </c:pt>
                <c:pt idx="36">
                  <c:v>1.07482551533842</c:v>
                </c:pt>
                <c:pt idx="37">
                  <c:v>1.06582971189441</c:v>
                </c:pt>
                <c:pt idx="38">
                  <c:v>1.06685999677783</c:v>
                </c:pt>
                <c:pt idx="39">
                  <c:v>1.0703087118151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26193744"/>
        <c:axId val="-2026190784"/>
      </c:lineChart>
      <c:catAx>
        <c:axId val="-20261937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/>
            </a:pPr>
            <a:endParaRPr lang="en-US"/>
          </a:p>
        </c:txPr>
        <c:crossAx val="-2026190784"/>
        <c:crosses val="autoZero"/>
        <c:auto val="1"/>
        <c:lblAlgn val="ctr"/>
        <c:lblOffset val="100"/>
        <c:tickLblSkip val="5"/>
        <c:noMultiLvlLbl val="0"/>
      </c:catAx>
      <c:valAx>
        <c:axId val="-2026190784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/>
            </a:pPr>
            <a:endParaRPr lang="en-US"/>
          </a:p>
        </c:txPr>
        <c:crossAx val="-2026193744"/>
        <c:crossesAt val="0.0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805033736376169"/>
          <c:y val="0.0543229616707607"/>
          <c:w val="0.882739588745737"/>
          <c:h val="0.800368076760342"/>
        </c:manualLayout>
      </c:layout>
      <c:lineChart>
        <c:grouping val="standard"/>
        <c:varyColors val="0"/>
        <c:ser>
          <c:idx val="1"/>
          <c:order val="0"/>
          <c:tx>
            <c:strRef>
              <c:f>[Workbook1]Sheet1!$C$1</c:f>
              <c:strCache>
                <c:ptCount val="1"/>
                <c:pt idx="0">
                  <c:v>parallel sum</c:v>
                </c:pt>
              </c:strCache>
            </c:strRef>
          </c:tx>
          <c:marker>
            <c:symbol val="none"/>
          </c:marker>
          <c:cat>
            <c:numRef>
              <c:f>[Workbook1]Sheet1!$A$2:$A$41</c:f>
              <c:numCache>
                <c:formatCode>General</c:formatCode>
                <c:ptCount val="40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  <c:pt idx="36">
                  <c:v>37.0</c:v>
                </c:pt>
                <c:pt idx="37">
                  <c:v>38.0</c:v>
                </c:pt>
                <c:pt idx="38">
                  <c:v>39.0</c:v>
                </c:pt>
                <c:pt idx="39">
                  <c:v>40.0</c:v>
                </c:pt>
              </c:numCache>
            </c:numRef>
          </c:cat>
          <c:val>
            <c:numRef>
              <c:f>[Workbook1]Sheet1!$C$2:$C$41</c:f>
              <c:numCache>
                <c:formatCode>General</c:formatCode>
                <c:ptCount val="40"/>
                <c:pt idx="0">
                  <c:v>1.62363614073802</c:v>
                </c:pt>
                <c:pt idx="1">
                  <c:v>3.14883499762244</c:v>
                </c:pt>
                <c:pt idx="2">
                  <c:v>4.7486554320545</c:v>
                </c:pt>
                <c:pt idx="3">
                  <c:v>6.27677725118484</c:v>
                </c:pt>
                <c:pt idx="4">
                  <c:v>7.74956114686951</c:v>
                </c:pt>
                <c:pt idx="5">
                  <c:v>9.235704323570418</c:v>
                </c:pt>
                <c:pt idx="6">
                  <c:v>10.7325769854133</c:v>
                </c:pt>
                <c:pt idx="7">
                  <c:v>12.2064516129032</c:v>
                </c:pt>
                <c:pt idx="8">
                  <c:v>13.5528005607773</c:v>
                </c:pt>
                <c:pt idx="9">
                  <c:v>14.8525122210248</c:v>
                </c:pt>
                <c:pt idx="10">
                  <c:v>16.4536455434523</c:v>
                </c:pt>
                <c:pt idx="11">
                  <c:v>17.8703951079051</c:v>
                </c:pt>
                <c:pt idx="12">
                  <c:v>18.0578166458056</c:v>
                </c:pt>
                <c:pt idx="13">
                  <c:v>19.3285785380391</c:v>
                </c:pt>
                <c:pt idx="14">
                  <c:v>20.76138670512528</c:v>
                </c:pt>
                <c:pt idx="15">
                  <c:v>21.44964903813392</c:v>
                </c:pt>
                <c:pt idx="16">
                  <c:v>20.24018021157118</c:v>
                </c:pt>
                <c:pt idx="17">
                  <c:v>21.4029916353153</c:v>
                </c:pt>
                <c:pt idx="18">
                  <c:v>22.6084759592897</c:v>
                </c:pt>
                <c:pt idx="19">
                  <c:v>22.8349945774647</c:v>
                </c:pt>
                <c:pt idx="20">
                  <c:v>20.8474018665697</c:v>
                </c:pt>
                <c:pt idx="21">
                  <c:v>21.7908871181371</c:v>
                </c:pt>
                <c:pt idx="22">
                  <c:v>22.5513851120673</c:v>
                </c:pt>
                <c:pt idx="23">
                  <c:v>22.5944748968287</c:v>
                </c:pt>
                <c:pt idx="24">
                  <c:v>21.4312876734496</c:v>
                </c:pt>
                <c:pt idx="25">
                  <c:v>22.5027610228528</c:v>
                </c:pt>
                <c:pt idx="26">
                  <c:v>22.6183990531833</c:v>
                </c:pt>
                <c:pt idx="27">
                  <c:v>23.3705136960316</c:v>
                </c:pt>
                <c:pt idx="28">
                  <c:v>21.6300966037613</c:v>
                </c:pt>
                <c:pt idx="29">
                  <c:v>22.41281273692188</c:v>
                </c:pt>
                <c:pt idx="30">
                  <c:v>22.8279098949096</c:v>
                </c:pt>
                <c:pt idx="31">
                  <c:v>22.9371065370061</c:v>
                </c:pt>
                <c:pt idx="32">
                  <c:v>21.5609727508636</c:v>
                </c:pt>
                <c:pt idx="33">
                  <c:v>22.1185288606386</c:v>
                </c:pt>
                <c:pt idx="34">
                  <c:v>22.24723253430948</c:v>
                </c:pt>
                <c:pt idx="35">
                  <c:v>22.5014611338399</c:v>
                </c:pt>
                <c:pt idx="36">
                  <c:v>21.1551977509424</c:v>
                </c:pt>
                <c:pt idx="37">
                  <c:v>22.3867856436539</c:v>
                </c:pt>
                <c:pt idx="38">
                  <c:v>22.6339769421914</c:v>
                </c:pt>
                <c:pt idx="39">
                  <c:v>21.99941529793228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[Workbook1]Sheet1!$D$1</c:f>
              <c:strCache>
                <c:ptCount val="1"/>
                <c:pt idx="0">
                  <c:v>HOGWILD!</c:v>
                </c:pt>
              </c:strCache>
            </c:strRef>
          </c:tx>
          <c:marker>
            <c:symbol val="none"/>
          </c:marker>
          <c:cat>
            <c:numRef>
              <c:f>[Workbook1]Sheet1!$A$2:$A$41</c:f>
              <c:numCache>
                <c:formatCode>General</c:formatCode>
                <c:ptCount val="40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  <c:pt idx="36">
                  <c:v>37.0</c:v>
                </c:pt>
                <c:pt idx="37">
                  <c:v>38.0</c:v>
                </c:pt>
                <c:pt idx="38">
                  <c:v>39.0</c:v>
                </c:pt>
                <c:pt idx="39">
                  <c:v>40.0</c:v>
                </c:pt>
              </c:numCache>
            </c:numRef>
          </c:cat>
          <c:val>
            <c:numRef>
              <c:f>[Workbook1]Sheet1!$D$2:$D$41</c:f>
              <c:numCache>
                <c:formatCode>General</c:formatCode>
                <c:ptCount val="40"/>
                <c:pt idx="0">
                  <c:v>0.986076986076986</c:v>
                </c:pt>
                <c:pt idx="1">
                  <c:v>1.96819735473324</c:v>
                </c:pt>
                <c:pt idx="2">
                  <c:v>2.9675106430652</c:v>
                </c:pt>
                <c:pt idx="3">
                  <c:v>3.90909090909091</c:v>
                </c:pt>
                <c:pt idx="4">
                  <c:v>4.68316831683168</c:v>
                </c:pt>
                <c:pt idx="5">
                  <c:v>5.26600397614314</c:v>
                </c:pt>
                <c:pt idx="6">
                  <c:v>5.73581637072326</c:v>
                </c:pt>
                <c:pt idx="7">
                  <c:v>6.02273760800364</c:v>
                </c:pt>
                <c:pt idx="8">
                  <c:v>6.174358974358976</c:v>
                </c:pt>
                <c:pt idx="9">
                  <c:v>6.27677725118484</c:v>
                </c:pt>
                <c:pt idx="10">
                  <c:v>6.29766999524489</c:v>
                </c:pt>
                <c:pt idx="11">
                  <c:v>5.98193315266486</c:v>
                </c:pt>
                <c:pt idx="12">
                  <c:v>5.638143891017449</c:v>
                </c:pt>
                <c:pt idx="13">
                  <c:v>5.44796380090498</c:v>
                </c:pt>
                <c:pt idx="14">
                  <c:v>5.32529151588259</c:v>
                </c:pt>
                <c:pt idx="15">
                  <c:v>5.18762240501371</c:v>
                </c:pt>
                <c:pt idx="16">
                  <c:v>5.04341203351104</c:v>
                </c:pt>
                <c:pt idx="17">
                  <c:v>4.91610987379362</c:v>
                </c:pt>
                <c:pt idx="18">
                  <c:v>4.75035868005739</c:v>
                </c:pt>
                <c:pt idx="19">
                  <c:v>4.60180681028492</c:v>
                </c:pt>
                <c:pt idx="20">
                  <c:v>4.46076119905692</c:v>
                </c:pt>
                <c:pt idx="21">
                  <c:v>4.39124668435013</c:v>
                </c:pt>
                <c:pt idx="22">
                  <c:v>4.28054298642534</c:v>
                </c:pt>
                <c:pt idx="23">
                  <c:v>4.147823363607888</c:v>
                </c:pt>
                <c:pt idx="24">
                  <c:v>4.057598039215685</c:v>
                </c:pt>
                <c:pt idx="25">
                  <c:v>4.012117540139266</c:v>
                </c:pt>
                <c:pt idx="26">
                  <c:v>3.93932183224271</c:v>
                </c:pt>
                <c:pt idx="27">
                  <c:v>3.86009909647333</c:v>
                </c:pt>
                <c:pt idx="28">
                  <c:v>3.78724621103803</c:v>
                </c:pt>
                <c:pt idx="29">
                  <c:v>3.755032605613838</c:v>
                </c:pt>
                <c:pt idx="30">
                  <c:v>3.73491257755217</c:v>
                </c:pt>
                <c:pt idx="31">
                  <c:v>3.675825700804879</c:v>
                </c:pt>
                <c:pt idx="32">
                  <c:v>3.62452107279694</c:v>
                </c:pt>
                <c:pt idx="33">
                  <c:v>3.615615615615618</c:v>
                </c:pt>
                <c:pt idx="34">
                  <c:v>3.58915989159892</c:v>
                </c:pt>
                <c:pt idx="35">
                  <c:v>3.56596661281637</c:v>
                </c:pt>
                <c:pt idx="36">
                  <c:v>3.49077490774908</c:v>
                </c:pt>
                <c:pt idx="37">
                  <c:v>3.47885474126609</c:v>
                </c:pt>
                <c:pt idx="38">
                  <c:v>3.48893572181243</c:v>
                </c:pt>
                <c:pt idx="39">
                  <c:v>3.48342977380326</c:v>
                </c:pt>
              </c:numCache>
            </c:numRef>
          </c:val>
          <c:smooth val="0"/>
        </c:ser>
        <c:ser>
          <c:idx val="3"/>
          <c:order val="2"/>
          <c:tx>
            <c:strRef>
              <c:f>[Workbook1]Sheet1!$E$1</c:f>
              <c:strCache>
                <c:ptCount val="1"/>
                <c:pt idx="0">
                  <c:v>spin-lock</c:v>
                </c:pt>
              </c:strCache>
            </c:strRef>
          </c:tx>
          <c:marker>
            <c:symbol val="none"/>
          </c:marker>
          <c:cat>
            <c:numRef>
              <c:f>[Workbook1]Sheet1!$A$2:$A$41</c:f>
              <c:numCache>
                <c:formatCode>General</c:formatCode>
                <c:ptCount val="40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  <c:pt idx="36">
                  <c:v>37.0</c:v>
                </c:pt>
                <c:pt idx="37">
                  <c:v>38.0</c:v>
                </c:pt>
                <c:pt idx="38">
                  <c:v>39.0</c:v>
                </c:pt>
                <c:pt idx="39">
                  <c:v>40.0</c:v>
                </c:pt>
              </c:numCache>
            </c:numRef>
          </c:cat>
          <c:val>
            <c:numRef>
              <c:f>[Workbook1]Sheet1!$E$2:$E$41</c:f>
              <c:numCache>
                <c:formatCode>General</c:formatCode>
                <c:ptCount val="40"/>
                <c:pt idx="0">
                  <c:v>1.0</c:v>
                </c:pt>
                <c:pt idx="1">
                  <c:v>0.999547169811321</c:v>
                </c:pt>
                <c:pt idx="2">
                  <c:v>1.00630651166325</c:v>
                </c:pt>
                <c:pt idx="3">
                  <c:v>1.08299942759015</c:v>
                </c:pt>
                <c:pt idx="4">
                  <c:v>1.06832298136646</c:v>
                </c:pt>
                <c:pt idx="5">
                  <c:v>1.06249498596069</c:v>
                </c:pt>
                <c:pt idx="6">
                  <c:v>1.05546700669429</c:v>
                </c:pt>
                <c:pt idx="7">
                  <c:v>1.08896563065285</c:v>
                </c:pt>
                <c:pt idx="8">
                  <c:v>1.08070175438596</c:v>
                </c:pt>
                <c:pt idx="9">
                  <c:v>1.07438955139125</c:v>
                </c:pt>
                <c:pt idx="10">
                  <c:v>1.06996283729197</c:v>
                </c:pt>
                <c:pt idx="11">
                  <c:v>1.09013087496913</c:v>
                </c:pt>
                <c:pt idx="12">
                  <c:v>1.08078994614004</c:v>
                </c:pt>
                <c:pt idx="13">
                  <c:v>1.07517454132164</c:v>
                </c:pt>
                <c:pt idx="14">
                  <c:v>1.07065481002425</c:v>
                </c:pt>
                <c:pt idx="15">
                  <c:v>1.0806135770235</c:v>
                </c:pt>
                <c:pt idx="16">
                  <c:v>1.08008481487522</c:v>
                </c:pt>
                <c:pt idx="17">
                  <c:v>1.07666043411105</c:v>
                </c:pt>
                <c:pt idx="18">
                  <c:v>1.07360570687419</c:v>
                </c:pt>
                <c:pt idx="19">
                  <c:v>1.08291087489779</c:v>
                </c:pt>
                <c:pt idx="20">
                  <c:v>1.07806267806268</c:v>
                </c:pt>
                <c:pt idx="21">
                  <c:v>1.07447671588512</c:v>
                </c:pt>
                <c:pt idx="22">
                  <c:v>1.06918543634455</c:v>
                </c:pt>
                <c:pt idx="23">
                  <c:v>1.07491275058843</c:v>
                </c:pt>
                <c:pt idx="24">
                  <c:v>1.07152103559871</c:v>
                </c:pt>
                <c:pt idx="25">
                  <c:v>1.06927175843694</c:v>
                </c:pt>
                <c:pt idx="26">
                  <c:v>1.06909912818857</c:v>
                </c:pt>
                <c:pt idx="27">
                  <c:v>1.07534913933095</c:v>
                </c:pt>
                <c:pt idx="28">
                  <c:v>1.0724755040894</c:v>
                </c:pt>
                <c:pt idx="29">
                  <c:v>1.07369274422375</c:v>
                </c:pt>
                <c:pt idx="30">
                  <c:v>1.0703087118151</c:v>
                </c:pt>
                <c:pt idx="31">
                  <c:v>1.0773610998129</c:v>
                </c:pt>
                <c:pt idx="32">
                  <c:v>1.06927175843694</c:v>
                </c:pt>
                <c:pt idx="33">
                  <c:v>1.0724755040894</c:v>
                </c:pt>
                <c:pt idx="34">
                  <c:v>1.07152103559871</c:v>
                </c:pt>
                <c:pt idx="35">
                  <c:v>1.07404103479037</c:v>
                </c:pt>
                <c:pt idx="36">
                  <c:v>1.07482551533842</c:v>
                </c:pt>
                <c:pt idx="37">
                  <c:v>1.06582971189441</c:v>
                </c:pt>
                <c:pt idx="38">
                  <c:v>1.06685999677783</c:v>
                </c:pt>
                <c:pt idx="39">
                  <c:v>1.0703087118151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82674400"/>
        <c:axId val="-2083299056"/>
      </c:lineChart>
      <c:catAx>
        <c:axId val="-20826744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/>
            </a:pPr>
            <a:endParaRPr lang="en-US"/>
          </a:p>
        </c:txPr>
        <c:crossAx val="-2083299056"/>
        <c:crosses val="autoZero"/>
        <c:auto val="1"/>
        <c:lblAlgn val="ctr"/>
        <c:lblOffset val="100"/>
        <c:tickLblSkip val="5"/>
        <c:noMultiLvlLbl val="0"/>
      </c:catAx>
      <c:valAx>
        <c:axId val="-2083299056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/>
            </a:pPr>
            <a:endParaRPr lang="en-US"/>
          </a:p>
        </c:txPr>
        <c:crossAx val="-2082674400"/>
        <c:crossesAt val="0.0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[Workbook1]Sheet1!$B$1</c:f>
              <c:strCache>
                <c:ptCount val="1"/>
                <c:pt idx="0">
                  <c:v>numa aware</c:v>
                </c:pt>
              </c:strCache>
            </c:strRef>
          </c:tx>
          <c:marker>
            <c:symbol val="none"/>
          </c:marker>
          <c:cat>
            <c:numRef>
              <c:f>[Workbook1]Sheet1!$A$2:$A$41</c:f>
              <c:numCache>
                <c:formatCode>General</c:formatCode>
                <c:ptCount val="40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  <c:pt idx="36">
                  <c:v>37.0</c:v>
                </c:pt>
                <c:pt idx="37">
                  <c:v>38.0</c:v>
                </c:pt>
                <c:pt idx="38">
                  <c:v>39.0</c:v>
                </c:pt>
                <c:pt idx="39">
                  <c:v>40.0</c:v>
                </c:pt>
              </c:numCache>
            </c:numRef>
          </c:cat>
          <c:val>
            <c:numRef>
              <c:f>[Workbook1]Sheet1!$B$2:$B$41</c:f>
              <c:numCache>
                <c:formatCode>General</c:formatCode>
                <c:ptCount val="40"/>
                <c:pt idx="0">
                  <c:v>1.01354557281702</c:v>
                </c:pt>
                <c:pt idx="1">
                  <c:v>1.96265560165975</c:v>
                </c:pt>
                <c:pt idx="2">
                  <c:v>2.98691926026162</c:v>
                </c:pt>
                <c:pt idx="3">
                  <c:v>3.966457023060796</c:v>
                </c:pt>
                <c:pt idx="4">
                  <c:v>4.9621581116523</c:v>
                </c:pt>
                <c:pt idx="5">
                  <c:v>5.9363514119229</c:v>
                </c:pt>
                <c:pt idx="6">
                  <c:v>6.894325871941675</c:v>
                </c:pt>
                <c:pt idx="7">
                  <c:v>7.850622406639</c:v>
                </c:pt>
                <c:pt idx="8">
                  <c:v>8.85294117647059</c:v>
                </c:pt>
                <c:pt idx="9">
                  <c:v>9.79585798816568</c:v>
                </c:pt>
                <c:pt idx="10">
                  <c:v>10.7325769854133</c:v>
                </c:pt>
                <c:pt idx="11">
                  <c:v>11.6584507042254</c:v>
                </c:pt>
                <c:pt idx="12">
                  <c:v>12.4240150093809</c:v>
                </c:pt>
                <c:pt idx="13">
                  <c:v>13.2769667083368</c:v>
                </c:pt>
                <c:pt idx="14">
                  <c:v>14.1338683514044</c:v>
                </c:pt>
                <c:pt idx="15">
                  <c:v>15.0136090589514</c:v>
                </c:pt>
                <c:pt idx="16">
                  <c:v>15.9604916371314</c:v>
                </c:pt>
                <c:pt idx="17">
                  <c:v>16.68308438033</c:v>
                </c:pt>
                <c:pt idx="18">
                  <c:v>17.6300120204627</c:v>
                </c:pt>
                <c:pt idx="19">
                  <c:v>17.9364666623329</c:v>
                </c:pt>
                <c:pt idx="20">
                  <c:v>18.2671830690633</c:v>
                </c:pt>
                <c:pt idx="21">
                  <c:v>19.3690577693409</c:v>
                </c:pt>
                <c:pt idx="22">
                  <c:v>20.0585216911921</c:v>
                </c:pt>
                <c:pt idx="23">
                  <c:v>19.4362832144126</c:v>
                </c:pt>
                <c:pt idx="24">
                  <c:v>20.06849107494618</c:v>
                </c:pt>
                <c:pt idx="25">
                  <c:v>20.81951286992988</c:v>
                </c:pt>
                <c:pt idx="26">
                  <c:v>21.1760680371525</c:v>
                </c:pt>
                <c:pt idx="27">
                  <c:v>20.2002946766031</c:v>
                </c:pt>
                <c:pt idx="28">
                  <c:v>20.74220248862578</c:v>
                </c:pt>
                <c:pt idx="29">
                  <c:v>20.9153877495586</c:v>
                </c:pt>
                <c:pt idx="30">
                  <c:v>20.96823733182134</c:v>
                </c:pt>
                <c:pt idx="31">
                  <c:v>19.8479780359434</c:v>
                </c:pt>
                <c:pt idx="32">
                  <c:v>19.8431902528044</c:v>
                </c:pt>
                <c:pt idx="33">
                  <c:v>20.1281184221525</c:v>
                </c:pt>
                <c:pt idx="34">
                  <c:v>20.4670771208862</c:v>
                </c:pt>
                <c:pt idx="35">
                  <c:v>19.3372706765271</c:v>
                </c:pt>
                <c:pt idx="36">
                  <c:v>19.04600291356098</c:v>
                </c:pt>
                <c:pt idx="37">
                  <c:v>19.3392472529478</c:v>
                </c:pt>
                <c:pt idx="38">
                  <c:v>19.6062176165803</c:v>
                </c:pt>
                <c:pt idx="39">
                  <c:v>19.1002793509597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[Workbook1]Sheet1!$C$1</c:f>
              <c:strCache>
                <c:ptCount val="1"/>
                <c:pt idx="0">
                  <c:v>parallel sum</c:v>
                </c:pt>
              </c:strCache>
            </c:strRef>
          </c:tx>
          <c:marker>
            <c:symbol val="none"/>
          </c:marker>
          <c:cat>
            <c:numRef>
              <c:f>[Workbook1]Sheet1!$A$2:$A$41</c:f>
              <c:numCache>
                <c:formatCode>General</c:formatCode>
                <c:ptCount val="40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  <c:pt idx="36">
                  <c:v>37.0</c:v>
                </c:pt>
                <c:pt idx="37">
                  <c:v>38.0</c:v>
                </c:pt>
                <c:pt idx="38">
                  <c:v>39.0</c:v>
                </c:pt>
                <c:pt idx="39">
                  <c:v>40.0</c:v>
                </c:pt>
              </c:numCache>
            </c:numRef>
          </c:cat>
          <c:val>
            <c:numRef>
              <c:f>[Workbook1]Sheet1!$C$2:$C$41</c:f>
              <c:numCache>
                <c:formatCode>General</c:formatCode>
                <c:ptCount val="40"/>
                <c:pt idx="0">
                  <c:v>1.62363614073802</c:v>
                </c:pt>
                <c:pt idx="1">
                  <c:v>3.14883499762244</c:v>
                </c:pt>
                <c:pt idx="2">
                  <c:v>4.7486554320545</c:v>
                </c:pt>
                <c:pt idx="3">
                  <c:v>6.27677725118484</c:v>
                </c:pt>
                <c:pt idx="4">
                  <c:v>7.74956114686951</c:v>
                </c:pt>
                <c:pt idx="5">
                  <c:v>9.235704323570418</c:v>
                </c:pt>
                <c:pt idx="6">
                  <c:v>10.7325769854133</c:v>
                </c:pt>
                <c:pt idx="7">
                  <c:v>12.2064516129032</c:v>
                </c:pt>
                <c:pt idx="8">
                  <c:v>13.5528005607773</c:v>
                </c:pt>
                <c:pt idx="9">
                  <c:v>14.8525122210248</c:v>
                </c:pt>
                <c:pt idx="10">
                  <c:v>16.4536455434523</c:v>
                </c:pt>
                <c:pt idx="11">
                  <c:v>17.8703951079051</c:v>
                </c:pt>
                <c:pt idx="12">
                  <c:v>18.0578166458056</c:v>
                </c:pt>
                <c:pt idx="13">
                  <c:v>19.3285785380391</c:v>
                </c:pt>
                <c:pt idx="14">
                  <c:v>20.76138670512528</c:v>
                </c:pt>
                <c:pt idx="15">
                  <c:v>21.44964903813394</c:v>
                </c:pt>
                <c:pt idx="16">
                  <c:v>20.24018021157118</c:v>
                </c:pt>
                <c:pt idx="17">
                  <c:v>21.4029916353153</c:v>
                </c:pt>
                <c:pt idx="18">
                  <c:v>22.6084759592897</c:v>
                </c:pt>
                <c:pt idx="19">
                  <c:v>22.8349945774647</c:v>
                </c:pt>
                <c:pt idx="20">
                  <c:v>20.8474018665697</c:v>
                </c:pt>
                <c:pt idx="21">
                  <c:v>21.7908871181371</c:v>
                </c:pt>
                <c:pt idx="22">
                  <c:v>22.5513851120673</c:v>
                </c:pt>
                <c:pt idx="23">
                  <c:v>22.5944748968287</c:v>
                </c:pt>
                <c:pt idx="24">
                  <c:v>21.4312876734496</c:v>
                </c:pt>
                <c:pt idx="25">
                  <c:v>22.5027610228528</c:v>
                </c:pt>
                <c:pt idx="26">
                  <c:v>22.6183990531833</c:v>
                </c:pt>
                <c:pt idx="27">
                  <c:v>23.3705136960316</c:v>
                </c:pt>
                <c:pt idx="28">
                  <c:v>21.6300966037613</c:v>
                </c:pt>
                <c:pt idx="29">
                  <c:v>22.41281273692188</c:v>
                </c:pt>
                <c:pt idx="30">
                  <c:v>22.8279098949096</c:v>
                </c:pt>
                <c:pt idx="31">
                  <c:v>22.9371065370061</c:v>
                </c:pt>
                <c:pt idx="32">
                  <c:v>21.5609727508636</c:v>
                </c:pt>
                <c:pt idx="33">
                  <c:v>22.1185288606386</c:v>
                </c:pt>
                <c:pt idx="34">
                  <c:v>22.24723253430948</c:v>
                </c:pt>
                <c:pt idx="35">
                  <c:v>22.5014611338399</c:v>
                </c:pt>
                <c:pt idx="36">
                  <c:v>21.1551977509424</c:v>
                </c:pt>
                <c:pt idx="37">
                  <c:v>22.3867856436539</c:v>
                </c:pt>
                <c:pt idx="38">
                  <c:v>22.6339769421914</c:v>
                </c:pt>
                <c:pt idx="39">
                  <c:v>21.99941529793228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[Workbook1]Sheet1!$D$1</c:f>
              <c:strCache>
                <c:ptCount val="1"/>
                <c:pt idx="0">
                  <c:v>HOGWILD!</c:v>
                </c:pt>
              </c:strCache>
            </c:strRef>
          </c:tx>
          <c:marker>
            <c:symbol val="none"/>
          </c:marker>
          <c:cat>
            <c:numRef>
              <c:f>[Workbook1]Sheet1!$A$2:$A$41</c:f>
              <c:numCache>
                <c:formatCode>General</c:formatCode>
                <c:ptCount val="40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  <c:pt idx="36">
                  <c:v>37.0</c:v>
                </c:pt>
                <c:pt idx="37">
                  <c:v>38.0</c:v>
                </c:pt>
                <c:pt idx="38">
                  <c:v>39.0</c:v>
                </c:pt>
                <c:pt idx="39">
                  <c:v>40.0</c:v>
                </c:pt>
              </c:numCache>
            </c:numRef>
          </c:cat>
          <c:val>
            <c:numRef>
              <c:f>[Workbook1]Sheet1!$D$2:$D$41</c:f>
              <c:numCache>
                <c:formatCode>General</c:formatCode>
                <c:ptCount val="40"/>
                <c:pt idx="0">
                  <c:v>0.986076986076986</c:v>
                </c:pt>
                <c:pt idx="1">
                  <c:v>1.96819735473324</c:v>
                </c:pt>
                <c:pt idx="2">
                  <c:v>2.9675106430652</c:v>
                </c:pt>
                <c:pt idx="3">
                  <c:v>3.90909090909091</c:v>
                </c:pt>
                <c:pt idx="4">
                  <c:v>4.68316831683168</c:v>
                </c:pt>
                <c:pt idx="5">
                  <c:v>5.26600397614314</c:v>
                </c:pt>
                <c:pt idx="6">
                  <c:v>5.73581637072326</c:v>
                </c:pt>
                <c:pt idx="7">
                  <c:v>6.02273760800364</c:v>
                </c:pt>
                <c:pt idx="8">
                  <c:v>6.174358974358976</c:v>
                </c:pt>
                <c:pt idx="9">
                  <c:v>6.27677725118484</c:v>
                </c:pt>
                <c:pt idx="10">
                  <c:v>6.29766999524489</c:v>
                </c:pt>
                <c:pt idx="11">
                  <c:v>5.98193315266486</c:v>
                </c:pt>
                <c:pt idx="12">
                  <c:v>5.638143891017449</c:v>
                </c:pt>
                <c:pt idx="13">
                  <c:v>5.44796380090498</c:v>
                </c:pt>
                <c:pt idx="14">
                  <c:v>5.32529151588259</c:v>
                </c:pt>
                <c:pt idx="15">
                  <c:v>5.18762240501371</c:v>
                </c:pt>
                <c:pt idx="16">
                  <c:v>5.04341203351104</c:v>
                </c:pt>
                <c:pt idx="17">
                  <c:v>4.91610987379362</c:v>
                </c:pt>
                <c:pt idx="18">
                  <c:v>4.75035868005739</c:v>
                </c:pt>
                <c:pt idx="19">
                  <c:v>4.60180681028492</c:v>
                </c:pt>
                <c:pt idx="20">
                  <c:v>4.46076119905692</c:v>
                </c:pt>
                <c:pt idx="21">
                  <c:v>4.39124668435013</c:v>
                </c:pt>
                <c:pt idx="22">
                  <c:v>4.28054298642534</c:v>
                </c:pt>
                <c:pt idx="23">
                  <c:v>4.147823363607888</c:v>
                </c:pt>
                <c:pt idx="24">
                  <c:v>4.057598039215685</c:v>
                </c:pt>
                <c:pt idx="25">
                  <c:v>4.012117540139269</c:v>
                </c:pt>
                <c:pt idx="26">
                  <c:v>3.93932183224271</c:v>
                </c:pt>
                <c:pt idx="27">
                  <c:v>3.86009909647333</c:v>
                </c:pt>
                <c:pt idx="28">
                  <c:v>3.78724621103803</c:v>
                </c:pt>
                <c:pt idx="29">
                  <c:v>3.755032605613838</c:v>
                </c:pt>
                <c:pt idx="30">
                  <c:v>3.73491257755217</c:v>
                </c:pt>
                <c:pt idx="31">
                  <c:v>3.675825700804879</c:v>
                </c:pt>
                <c:pt idx="32">
                  <c:v>3.62452107279694</c:v>
                </c:pt>
                <c:pt idx="33">
                  <c:v>3.615615615615618</c:v>
                </c:pt>
                <c:pt idx="34">
                  <c:v>3.58915989159892</c:v>
                </c:pt>
                <c:pt idx="35">
                  <c:v>3.56596661281637</c:v>
                </c:pt>
                <c:pt idx="36">
                  <c:v>3.49077490774908</c:v>
                </c:pt>
                <c:pt idx="37">
                  <c:v>3.47885474126609</c:v>
                </c:pt>
                <c:pt idx="38">
                  <c:v>3.48893572181243</c:v>
                </c:pt>
                <c:pt idx="39">
                  <c:v>3.48342977380326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[Workbook1]Sheet1!$E$1</c:f>
              <c:strCache>
                <c:ptCount val="1"/>
                <c:pt idx="0">
                  <c:v>spin-lock</c:v>
                </c:pt>
              </c:strCache>
            </c:strRef>
          </c:tx>
          <c:marker>
            <c:symbol val="none"/>
          </c:marker>
          <c:cat>
            <c:numRef>
              <c:f>[Workbook1]Sheet1!$A$2:$A$41</c:f>
              <c:numCache>
                <c:formatCode>General</c:formatCode>
                <c:ptCount val="40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  <c:pt idx="36">
                  <c:v>37.0</c:v>
                </c:pt>
                <c:pt idx="37">
                  <c:v>38.0</c:v>
                </c:pt>
                <c:pt idx="38">
                  <c:v>39.0</c:v>
                </c:pt>
                <c:pt idx="39">
                  <c:v>40.0</c:v>
                </c:pt>
              </c:numCache>
            </c:numRef>
          </c:cat>
          <c:val>
            <c:numRef>
              <c:f>[Workbook1]Sheet1!$E$2:$E$41</c:f>
              <c:numCache>
                <c:formatCode>General</c:formatCode>
                <c:ptCount val="40"/>
                <c:pt idx="0">
                  <c:v>1.0</c:v>
                </c:pt>
                <c:pt idx="1">
                  <c:v>0.999547169811321</c:v>
                </c:pt>
                <c:pt idx="2">
                  <c:v>1.00630651166325</c:v>
                </c:pt>
                <c:pt idx="3">
                  <c:v>1.08299942759015</c:v>
                </c:pt>
                <c:pt idx="4">
                  <c:v>1.06832298136646</c:v>
                </c:pt>
                <c:pt idx="5">
                  <c:v>1.06249498596069</c:v>
                </c:pt>
                <c:pt idx="6">
                  <c:v>1.05546700669429</c:v>
                </c:pt>
                <c:pt idx="7">
                  <c:v>1.08896563065285</c:v>
                </c:pt>
                <c:pt idx="8">
                  <c:v>1.08070175438596</c:v>
                </c:pt>
                <c:pt idx="9">
                  <c:v>1.07438955139125</c:v>
                </c:pt>
                <c:pt idx="10">
                  <c:v>1.06996283729197</c:v>
                </c:pt>
                <c:pt idx="11">
                  <c:v>1.09013087496913</c:v>
                </c:pt>
                <c:pt idx="12">
                  <c:v>1.08078994614004</c:v>
                </c:pt>
                <c:pt idx="13">
                  <c:v>1.07517454132164</c:v>
                </c:pt>
                <c:pt idx="14">
                  <c:v>1.07065481002425</c:v>
                </c:pt>
                <c:pt idx="15">
                  <c:v>1.0806135770235</c:v>
                </c:pt>
                <c:pt idx="16">
                  <c:v>1.08008481487522</c:v>
                </c:pt>
                <c:pt idx="17">
                  <c:v>1.07666043411105</c:v>
                </c:pt>
                <c:pt idx="18">
                  <c:v>1.07360570687419</c:v>
                </c:pt>
                <c:pt idx="19">
                  <c:v>1.08291087489779</c:v>
                </c:pt>
                <c:pt idx="20">
                  <c:v>1.07806267806268</c:v>
                </c:pt>
                <c:pt idx="21">
                  <c:v>1.07447671588512</c:v>
                </c:pt>
                <c:pt idx="22">
                  <c:v>1.06918543634455</c:v>
                </c:pt>
                <c:pt idx="23">
                  <c:v>1.07491275058843</c:v>
                </c:pt>
                <c:pt idx="24">
                  <c:v>1.07152103559871</c:v>
                </c:pt>
                <c:pt idx="25">
                  <c:v>1.06927175843694</c:v>
                </c:pt>
                <c:pt idx="26">
                  <c:v>1.06909912818857</c:v>
                </c:pt>
                <c:pt idx="27">
                  <c:v>1.07534913933095</c:v>
                </c:pt>
                <c:pt idx="28">
                  <c:v>1.0724755040894</c:v>
                </c:pt>
                <c:pt idx="29">
                  <c:v>1.07369274422375</c:v>
                </c:pt>
                <c:pt idx="30">
                  <c:v>1.0703087118151</c:v>
                </c:pt>
                <c:pt idx="31">
                  <c:v>1.0773610998129</c:v>
                </c:pt>
                <c:pt idx="32">
                  <c:v>1.06927175843694</c:v>
                </c:pt>
                <c:pt idx="33">
                  <c:v>1.0724755040894</c:v>
                </c:pt>
                <c:pt idx="34">
                  <c:v>1.07152103559871</c:v>
                </c:pt>
                <c:pt idx="35">
                  <c:v>1.07404103479037</c:v>
                </c:pt>
                <c:pt idx="36">
                  <c:v>1.07482551533842</c:v>
                </c:pt>
                <c:pt idx="37">
                  <c:v>1.06582971189441</c:v>
                </c:pt>
                <c:pt idx="38">
                  <c:v>1.06685999677783</c:v>
                </c:pt>
                <c:pt idx="39">
                  <c:v>1.0703087118151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23020848"/>
        <c:axId val="-2023017760"/>
      </c:lineChart>
      <c:catAx>
        <c:axId val="-20230208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/>
            </a:pPr>
            <a:endParaRPr lang="en-US"/>
          </a:p>
        </c:txPr>
        <c:crossAx val="-2023017760"/>
        <c:crosses val="autoZero"/>
        <c:auto val="1"/>
        <c:lblAlgn val="ctr"/>
        <c:lblOffset val="100"/>
        <c:tickLblSkip val="5"/>
        <c:noMultiLvlLbl val="0"/>
      </c:catAx>
      <c:valAx>
        <c:axId val="-202301776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/>
            </a:pPr>
            <a:endParaRPr lang="en-US"/>
          </a:p>
        </c:txPr>
        <c:crossAx val="-2023020848"/>
        <c:crossesAt val="0.0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c:spPr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19.36</c:v>
                </c:pt>
                <c:pt idx="1">
                  <c:v>3.93</c:v>
                </c:pt>
                <c:pt idx="2">
                  <c:v>89.64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22738544"/>
        <c:axId val="-2022735616"/>
      </c:barChart>
      <c:catAx>
        <c:axId val="-2022738544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-2022735616"/>
        <c:crosses val="autoZero"/>
        <c:auto val="1"/>
        <c:lblAlgn val="ctr"/>
        <c:lblOffset val="100"/>
        <c:noMultiLvlLbl val="0"/>
      </c:catAx>
      <c:valAx>
        <c:axId val="-2022735616"/>
        <c:scaling>
          <c:logBase val="10.0"/>
          <c:orientation val="minMax"/>
          <c:max val="120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2273854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</c:spPr>
          </c:dPt>
          <c:dPt>
            <c:idx val="2"/>
            <c:invertIfNegative val="0"/>
            <c:bubble3D val="0"/>
            <c:spPr>
              <a:solidFill>
                <a:schemeClr val="accent6">
                  <a:lumMod val="50000"/>
                </a:schemeClr>
              </a:solidFill>
              <a:ln>
                <a:noFill/>
              </a:ln>
            </c:spPr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112.0</c:v>
                </c:pt>
                <c:pt idx="1">
                  <c:v>8.69</c:v>
                </c:pt>
                <c:pt idx="2">
                  <c:v>2.33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21304304"/>
        <c:axId val="-2121301376"/>
      </c:barChart>
      <c:catAx>
        <c:axId val="-2121304304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-2121301376"/>
        <c:crosses val="autoZero"/>
        <c:auto val="1"/>
        <c:lblAlgn val="ctr"/>
        <c:lblOffset val="100"/>
        <c:noMultiLvlLbl val="0"/>
      </c:catAx>
      <c:valAx>
        <c:axId val="-2121301376"/>
        <c:scaling>
          <c:logBase val="10.0"/>
          <c:orientation val="minMax"/>
          <c:max val="120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2130430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c:spPr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246.0</c:v>
                </c:pt>
                <c:pt idx="1">
                  <c:v>392.0</c:v>
                </c:pt>
                <c:pt idx="2">
                  <c:v>1923.0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21416944"/>
        <c:axId val="-2121414016"/>
      </c:barChart>
      <c:catAx>
        <c:axId val="-2121416944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-2121414016"/>
        <c:crosses val="autoZero"/>
        <c:auto val="1"/>
        <c:lblAlgn val="ctr"/>
        <c:lblOffset val="100"/>
        <c:noMultiLvlLbl val="0"/>
      </c:catAx>
      <c:valAx>
        <c:axId val="-2121414016"/>
        <c:scaling>
          <c:logBase val="10.0"/>
          <c:orientation val="minMax"/>
          <c:max val="2000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2141694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36565325102335"/>
          <c:y val="0.0814273893224894"/>
          <c:w val="0.696116127741555"/>
          <c:h val="0.606227102082565"/>
        </c:manualLayout>
      </c:layout>
      <c:scatterChart>
        <c:scatterStyle val="lineMarker"/>
        <c:varyColors val="0"/>
        <c:ser>
          <c:idx val="0"/>
          <c:order val="0"/>
          <c:marker>
            <c:symbol val="plus"/>
            <c:size val="13"/>
          </c:marker>
          <c:xVal>
            <c:numRef>
              <c:f>Sheet1!$G$1:$G$21</c:f>
              <c:numCache>
                <c:formatCode>General</c:formatCode>
                <c:ptCount val="21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</c:numCache>
            </c:numRef>
          </c:xVal>
          <c:yVal>
            <c:numRef>
              <c:f>Sheet1!$H$1:$H$21</c:f>
              <c:numCache>
                <c:formatCode>General</c:formatCode>
                <c:ptCount val="21"/>
                <c:pt idx="0">
                  <c:v>1.29099</c:v>
                </c:pt>
                <c:pt idx="1">
                  <c:v>0.108042</c:v>
                </c:pt>
                <c:pt idx="2">
                  <c:v>0.0853204</c:v>
                </c:pt>
                <c:pt idx="3">
                  <c:v>0.0732328</c:v>
                </c:pt>
                <c:pt idx="4">
                  <c:v>0.0650264</c:v>
                </c:pt>
                <c:pt idx="5">
                  <c:v>0.05982</c:v>
                </c:pt>
                <c:pt idx="6">
                  <c:v>0.0539008</c:v>
                </c:pt>
                <c:pt idx="7">
                  <c:v>0.0504224</c:v>
                </c:pt>
                <c:pt idx="8">
                  <c:v>0.0472924</c:v>
                </c:pt>
                <c:pt idx="9">
                  <c:v>0.0450723</c:v>
                </c:pt>
                <c:pt idx="10">
                  <c:v>0.0432873</c:v>
                </c:pt>
                <c:pt idx="11">
                  <c:v>0.041842</c:v>
                </c:pt>
                <c:pt idx="12">
                  <c:v>0.0406383</c:v>
                </c:pt>
                <c:pt idx="13">
                  <c:v>0.0389813</c:v>
                </c:pt>
                <c:pt idx="14">
                  <c:v>0.0383017</c:v>
                </c:pt>
                <c:pt idx="15">
                  <c:v>0.0376507</c:v>
                </c:pt>
                <c:pt idx="16">
                  <c:v>0.0370184</c:v>
                </c:pt>
                <c:pt idx="17">
                  <c:v>0.0362132</c:v>
                </c:pt>
                <c:pt idx="18">
                  <c:v>0.0360314</c:v>
                </c:pt>
                <c:pt idx="19">
                  <c:v>0.0354441</c:v>
                </c:pt>
                <c:pt idx="20">
                  <c:v>0.0353671</c:v>
                </c:pt>
              </c:numCache>
            </c:numRef>
          </c:yVal>
          <c:smooth val="0"/>
        </c:ser>
        <c:ser>
          <c:idx val="1"/>
          <c:order val="1"/>
          <c:marker>
            <c:symbol val="x"/>
            <c:size val="13"/>
          </c:marker>
          <c:xVal>
            <c:numRef>
              <c:f>Sheet1!$G$1:$G$21</c:f>
              <c:numCache>
                <c:formatCode>General</c:formatCode>
                <c:ptCount val="21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</c:numCache>
            </c:numRef>
          </c:xVal>
          <c:yVal>
            <c:numRef>
              <c:f>Sheet1!$I$1:$I$21</c:f>
              <c:numCache>
                <c:formatCode>General</c:formatCode>
                <c:ptCount val="21"/>
                <c:pt idx="0">
                  <c:v>1.29099</c:v>
                </c:pt>
                <c:pt idx="1">
                  <c:v>0.159133</c:v>
                </c:pt>
                <c:pt idx="2">
                  <c:v>0.125369</c:v>
                </c:pt>
                <c:pt idx="3">
                  <c:v>0.107976</c:v>
                </c:pt>
                <c:pt idx="4">
                  <c:v>0.0962697</c:v>
                </c:pt>
                <c:pt idx="5">
                  <c:v>0.0873532</c:v>
                </c:pt>
                <c:pt idx="6">
                  <c:v>0.0801755</c:v>
                </c:pt>
                <c:pt idx="7">
                  <c:v>0.0741667</c:v>
                </c:pt>
                <c:pt idx="8">
                  <c:v>0.069122</c:v>
                </c:pt>
                <c:pt idx="9">
                  <c:v>0.0647447</c:v>
                </c:pt>
                <c:pt idx="10">
                  <c:v>0.0608837</c:v>
                </c:pt>
                <c:pt idx="11">
                  <c:v>0.0574348</c:v>
                </c:pt>
                <c:pt idx="12">
                  <c:v>0.0542798</c:v>
                </c:pt>
                <c:pt idx="13">
                  <c:v>0.0513499</c:v>
                </c:pt>
                <c:pt idx="14">
                  <c:v>0.0487461</c:v>
                </c:pt>
                <c:pt idx="15">
                  <c:v>0.0462578</c:v>
                </c:pt>
                <c:pt idx="16">
                  <c:v>0.0440837</c:v>
                </c:pt>
                <c:pt idx="17">
                  <c:v>0.0419694</c:v>
                </c:pt>
                <c:pt idx="18">
                  <c:v>0.0400621</c:v>
                </c:pt>
                <c:pt idx="19">
                  <c:v>0.0382126</c:v>
                </c:pt>
                <c:pt idx="20">
                  <c:v>0.0365278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22158240"/>
        <c:axId val="-2122153200"/>
      </c:scatterChart>
      <c:valAx>
        <c:axId val="-2122158240"/>
        <c:scaling>
          <c:orientation val="minMax"/>
          <c:max val="20.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# Iterations</a:t>
                </a:r>
              </a:p>
            </c:rich>
          </c:tx>
          <c:layout>
            <c:manualLayout>
              <c:xMode val="edge"/>
              <c:yMode val="edge"/>
              <c:x val="0.43088841098735"/>
              <c:y val="0.82717495214704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-2122153200"/>
        <c:crossesAt val="0.01"/>
        <c:crossBetween val="midCat"/>
      </c:valAx>
      <c:valAx>
        <c:axId val="-2122153200"/>
        <c:scaling>
          <c:logBase val="10.0"/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Loss</a:t>
                </a:r>
              </a:p>
            </c:rich>
          </c:tx>
          <c:layout>
            <c:manualLayout>
              <c:xMode val="edge"/>
              <c:yMode val="edge"/>
              <c:x val="0.0123548577817242"/>
              <c:y val="0.346128634908853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-212215824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600">
          <a:solidFill>
            <a:schemeClr val="tx1"/>
          </a:solidFill>
        </a:defRPr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2.emf"/><Relationship Id="rId1" Type="http://schemas.openxmlformats.org/officeDocument/2006/relationships/image" Target="../media/image49.emf"/><Relationship Id="rId2" Type="http://schemas.openxmlformats.org/officeDocument/2006/relationships/image" Target="../media/image50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1" Type="http://schemas.openxmlformats.org/officeDocument/2006/relationships/image" Target="../media/image53.emf"/><Relationship Id="rId2" Type="http://schemas.openxmlformats.org/officeDocument/2006/relationships/image" Target="../media/image5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Relationship Id="rId2" Type="http://schemas.openxmlformats.org/officeDocument/2006/relationships/image" Target="../media/image6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58CDC-540D-6F4E-9394-312FE927383B}" type="datetimeFigureOut">
              <a:rPr lang="en-US" smtClean="0"/>
              <a:t>12/1/15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AEDD04-F45B-2647-BD83-089658BE1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30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EDD04-F45B-2647-BD83-089658BE188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018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B2115-1153-2D41-83B3-7E693EF5A24D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60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B2115-1153-2D41-83B3-7E693EF5A24D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5162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B2115-1153-2D41-83B3-7E693EF5A24D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771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paleodb.org</a:t>
            </a:r>
            <a:r>
              <a:rPr lang="en-US" dirty="0" smtClean="0"/>
              <a:t>/</a:t>
            </a:r>
            <a:r>
              <a:rPr lang="en-US" dirty="0" err="1" smtClean="0"/>
              <a:t>bridge.pl?a</a:t>
            </a:r>
            <a:r>
              <a:rPr lang="en-US" dirty="0" smtClean="0"/>
              <a:t>=publications</a:t>
            </a:r>
          </a:p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  # docs: 390K journal articles + 60K books (1800-2000)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  # extractions: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       - Entities: 6.7M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       - Relations: 3.4M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  # Latest quality: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D9024-1CE3-EF4C-AD33-353A71ADA99A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71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ym typeface="Wingdings"/>
              </a:rPr>
              <a:t> Hard</a:t>
            </a:r>
            <a:r>
              <a:rPr lang="en-US" baseline="0" dirty="0" smtClean="0">
                <a:sym typeface="Wingdings"/>
              </a:rPr>
              <a:t> stop.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E7B93B-D775-194E-95F4-22D617518C12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345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humantraffickingcenter.org</a:t>
            </a:r>
            <a:r>
              <a:rPr lang="en-US" dirty="0" smtClean="0"/>
              <a:t>/posts-by-</a:t>
            </a:r>
            <a:r>
              <a:rPr lang="en-US" dirty="0" err="1" smtClean="0"/>
              <a:t>htc</a:t>
            </a:r>
            <a:r>
              <a:rPr lang="en-US" dirty="0" smtClean="0"/>
              <a:t>-associates/</a:t>
            </a:r>
            <a:r>
              <a:rPr lang="en-US" dirty="0" err="1" smtClean="0"/>
              <a:t>memex</a:t>
            </a:r>
            <a:r>
              <a:rPr lang="en-US" dirty="0" smtClean="0"/>
              <a:t>-helps-find-human-trafficking-cases-online/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www.forbes.com</a:t>
            </a:r>
            <a:r>
              <a:rPr lang="en-US" dirty="0" smtClean="0"/>
              <a:t>/sites/</a:t>
            </a:r>
            <a:r>
              <a:rPr lang="en-US" dirty="0" err="1" smtClean="0"/>
              <a:t>thomasbrewster</a:t>
            </a:r>
            <a:r>
              <a:rPr lang="en-US" dirty="0" smtClean="0"/>
              <a:t>/2015/04/17/</a:t>
            </a:r>
            <a:r>
              <a:rPr lang="en-US" dirty="0" err="1" smtClean="0"/>
              <a:t>darpa</a:t>
            </a:r>
            <a:r>
              <a:rPr lang="en-US" dirty="0" smtClean="0"/>
              <a:t>-</a:t>
            </a:r>
            <a:r>
              <a:rPr lang="en-US" dirty="0" err="1" smtClean="0"/>
              <a:t>nasa</a:t>
            </a:r>
            <a:r>
              <a:rPr lang="en-US" dirty="0" smtClean="0"/>
              <a:t>-and-partners-show-off-</a:t>
            </a:r>
            <a:r>
              <a:rPr lang="en-US" dirty="0" err="1" smtClean="0"/>
              <a:t>memex</a:t>
            </a:r>
            <a:r>
              <a:rPr lang="en-US" dirty="0" smtClean="0"/>
              <a:t>/</a:t>
            </a:r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Human Trafficking Response Unit in New York County now uses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Memex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every human trafficking case it pursues. According to the NYDA’s Office,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Memex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has contributed to over 20 active sex trafficking investigations and to nine open indictments.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51715-80AB-0049-9B82-5CF8B1B99EE3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5606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humantraffickingcenter.org</a:t>
            </a:r>
            <a:r>
              <a:rPr lang="en-US" dirty="0" smtClean="0"/>
              <a:t>/posts-by-</a:t>
            </a:r>
            <a:r>
              <a:rPr lang="en-US" dirty="0" err="1" smtClean="0"/>
              <a:t>htc</a:t>
            </a:r>
            <a:r>
              <a:rPr lang="en-US" dirty="0" smtClean="0"/>
              <a:t>-associates/</a:t>
            </a:r>
            <a:r>
              <a:rPr lang="en-US" dirty="0" err="1" smtClean="0"/>
              <a:t>memex</a:t>
            </a:r>
            <a:r>
              <a:rPr lang="en-US" dirty="0" smtClean="0"/>
              <a:t>-helps-find-human-trafficking-cases-online/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www.forbes.com</a:t>
            </a:r>
            <a:r>
              <a:rPr lang="en-US" dirty="0" smtClean="0"/>
              <a:t>/sites/</a:t>
            </a:r>
            <a:r>
              <a:rPr lang="en-US" dirty="0" err="1" smtClean="0"/>
              <a:t>thomasbrewster</a:t>
            </a:r>
            <a:r>
              <a:rPr lang="en-US" dirty="0" smtClean="0"/>
              <a:t>/2015/04/17/</a:t>
            </a:r>
            <a:r>
              <a:rPr lang="en-US" dirty="0" err="1" smtClean="0"/>
              <a:t>darpa</a:t>
            </a:r>
            <a:r>
              <a:rPr lang="en-US" dirty="0" smtClean="0"/>
              <a:t>-</a:t>
            </a:r>
            <a:r>
              <a:rPr lang="en-US" dirty="0" err="1" smtClean="0"/>
              <a:t>nasa</a:t>
            </a:r>
            <a:r>
              <a:rPr lang="en-US" dirty="0" smtClean="0"/>
              <a:t>-and-partners-show-off-</a:t>
            </a:r>
            <a:r>
              <a:rPr lang="en-US" dirty="0" err="1" smtClean="0"/>
              <a:t>memex</a:t>
            </a:r>
            <a:r>
              <a:rPr lang="en-US" dirty="0" smtClean="0"/>
              <a:t>/</a:t>
            </a:r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Human Trafficking Response Unit in New York County now uses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Memex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every human trafficking case it pursues. According to the NYDA’s Office,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Memex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has contributed to over 20 active sex trafficking investigations and to nine open indictments.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51715-80AB-0049-9B82-5CF8B1B99EE3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722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humantraffickingcenter.org</a:t>
            </a:r>
            <a:r>
              <a:rPr lang="en-US" dirty="0" smtClean="0"/>
              <a:t>/posts-by-</a:t>
            </a:r>
            <a:r>
              <a:rPr lang="en-US" dirty="0" err="1" smtClean="0"/>
              <a:t>htc</a:t>
            </a:r>
            <a:r>
              <a:rPr lang="en-US" dirty="0" smtClean="0"/>
              <a:t>-associates/</a:t>
            </a:r>
            <a:r>
              <a:rPr lang="en-US" dirty="0" err="1" smtClean="0"/>
              <a:t>memex</a:t>
            </a:r>
            <a:r>
              <a:rPr lang="en-US" dirty="0" smtClean="0"/>
              <a:t>-helps-find-human-trafficking-cases-online/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7333B-4FC8-DD46-9E7B-F1EE829BD61E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03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39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Fix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4D60A-A2F5-4649-8952-3A994CACD8D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2010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1283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604DC1-DCFA-024B-A0F0-5EB810FE0B28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0556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604DC1-DCFA-024B-A0F0-5EB810FE0B28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3506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688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E7B93B-D775-194E-95F4-22D617518C12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0991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51715-80AB-0049-9B82-5CF8B1B99EE3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174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www.geekwire.com</a:t>
            </a:r>
            <a:r>
              <a:rPr lang="en-US" dirty="0" smtClean="0"/>
              <a:t>/2014/artificial-intelligence-breakthrough-microsofts-project-adam-identifies-dog-breeds/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D9024-1CE3-EF4C-AD33-353A71ADA99A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7664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1.2</a:t>
            </a:r>
            <a:r>
              <a:rPr lang="en-US" baseline="0" dirty="0" smtClean="0"/>
              <a:t> GB data set.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D9024-1CE3-EF4C-AD33-353A71ADA99A}" type="slidenum">
              <a:rPr lang="en-US" smtClean="0">
                <a:solidFill>
                  <a:prstClr val="black"/>
                </a:solidFill>
              </a:rPr>
              <a:pPr/>
              <a:t>55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7489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1.2</a:t>
            </a:r>
            <a:r>
              <a:rPr lang="en-US" baseline="0" dirty="0" smtClean="0"/>
              <a:t> GB data set.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D9024-1CE3-EF4C-AD33-353A71ADA99A}" type="slidenum">
              <a:rPr lang="en-US" smtClean="0">
                <a:solidFill>
                  <a:prstClr val="black"/>
                </a:solidFill>
              </a:rPr>
              <a:pPr/>
              <a:t>56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3166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D9024-1CE3-EF4C-AD33-353A71ADA99A}" type="slidenum">
              <a:rPr lang="en-US" smtClean="0">
                <a:solidFill>
                  <a:prstClr val="black"/>
                </a:solidFill>
              </a:rPr>
              <a:pPr/>
              <a:t>60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1162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51715-80AB-0049-9B82-5CF8B1B99EE3}" type="slidenum">
              <a:rPr lang="en-US" smtClean="0">
                <a:solidFill>
                  <a:prstClr val="black"/>
                </a:solidFill>
              </a:rPr>
              <a:pPr/>
              <a:t>62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638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855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E7B93B-D775-194E-95F4-22D617518C12}" type="slidenum">
              <a:rPr lang="en-US" smtClean="0">
                <a:solidFill>
                  <a:prstClr val="black"/>
                </a:solidFill>
              </a:rPr>
              <a:pPr/>
              <a:t>68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9728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E7B93B-D775-194E-95F4-22D617518C12}" type="slidenum">
              <a:rPr lang="en-US" smtClean="0">
                <a:solidFill>
                  <a:prstClr val="black"/>
                </a:solidFill>
              </a:rPr>
              <a:pPr/>
              <a:t>69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072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05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43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51715-80AB-0049-9B82-5CF8B1B99EE3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717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51715-80AB-0049-9B82-5CF8B1B99EE3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212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E7B93B-D775-194E-95F4-22D617518C12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78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blogs.telegraph.co.uk</a:t>
            </a:r>
            <a:r>
              <a:rPr lang="en-US" dirty="0" smtClean="0"/>
              <a:t>/culture/</a:t>
            </a:r>
            <a:r>
              <a:rPr lang="en-US" dirty="0" err="1" smtClean="0"/>
              <a:t>markmason</a:t>
            </a:r>
            <a:r>
              <a:rPr lang="en-US" dirty="0" smtClean="0"/>
              <a:t>/100054373/how-many-books-will-you-read-in-your-lifetime/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E7B93B-D775-194E-95F4-22D617518C12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504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F9A78-A249-1E49-A374-0B96268557D7}" type="datetimeFigureOut">
              <a:rPr lang="en-US" smtClean="0"/>
              <a:t>12/1/15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CC77C-2A44-6F43-AB23-2272CE4B8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130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F9A78-A249-1E49-A374-0B96268557D7}" type="datetimeFigureOut">
              <a:rPr lang="en-US" smtClean="0"/>
              <a:t>12/1/15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CC77C-2A44-6F43-AB23-2272CE4B8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7393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tint val="75000"/>
                  </a:prstClr>
                </a:solidFill>
              </a:rPr>
              <a:t>Accenture</a:t>
            </a:r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0DB5-9364-8E4F-8972-F4A2FB6905E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80041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5" y="273052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53" indent="0">
              <a:buNone/>
              <a:defRPr sz="1200"/>
            </a:lvl2pPr>
            <a:lvl3pPr marL="914305" indent="0">
              <a:buNone/>
              <a:defRPr sz="1000"/>
            </a:lvl3pPr>
            <a:lvl4pPr marL="1371458" indent="0">
              <a:buNone/>
              <a:defRPr sz="900"/>
            </a:lvl4pPr>
            <a:lvl5pPr marL="1828610" indent="0">
              <a:buNone/>
              <a:defRPr sz="900"/>
            </a:lvl5pPr>
            <a:lvl6pPr marL="2285763" indent="0">
              <a:buNone/>
              <a:defRPr sz="900"/>
            </a:lvl6pPr>
            <a:lvl7pPr marL="2742915" indent="0">
              <a:buNone/>
              <a:defRPr sz="900"/>
            </a:lvl7pPr>
            <a:lvl8pPr marL="3200068" indent="0">
              <a:buNone/>
              <a:defRPr sz="900"/>
            </a:lvl8pPr>
            <a:lvl9pPr marL="365722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tint val="75000"/>
                  </a:prstClr>
                </a:solidFill>
              </a:rPr>
              <a:t>Accenture</a:t>
            </a:r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0DB5-9364-8E4F-8972-F4A2FB6905E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21544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3" indent="0">
              <a:buNone/>
              <a:defRPr sz="2800"/>
            </a:lvl2pPr>
            <a:lvl3pPr marL="914305" indent="0">
              <a:buNone/>
              <a:defRPr sz="2400"/>
            </a:lvl3pPr>
            <a:lvl4pPr marL="1371458" indent="0">
              <a:buNone/>
              <a:defRPr sz="2000"/>
            </a:lvl4pPr>
            <a:lvl5pPr marL="1828610" indent="0">
              <a:buNone/>
              <a:defRPr sz="2000"/>
            </a:lvl5pPr>
            <a:lvl6pPr marL="2285763" indent="0">
              <a:buNone/>
              <a:defRPr sz="2000"/>
            </a:lvl6pPr>
            <a:lvl7pPr marL="2742915" indent="0">
              <a:buNone/>
              <a:defRPr sz="2000"/>
            </a:lvl7pPr>
            <a:lvl8pPr marL="3200068" indent="0">
              <a:buNone/>
              <a:defRPr sz="2000"/>
            </a:lvl8pPr>
            <a:lvl9pPr marL="365722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53" indent="0">
              <a:buNone/>
              <a:defRPr sz="1200"/>
            </a:lvl2pPr>
            <a:lvl3pPr marL="914305" indent="0">
              <a:buNone/>
              <a:defRPr sz="1000"/>
            </a:lvl3pPr>
            <a:lvl4pPr marL="1371458" indent="0">
              <a:buNone/>
              <a:defRPr sz="900"/>
            </a:lvl4pPr>
            <a:lvl5pPr marL="1828610" indent="0">
              <a:buNone/>
              <a:defRPr sz="900"/>
            </a:lvl5pPr>
            <a:lvl6pPr marL="2285763" indent="0">
              <a:buNone/>
              <a:defRPr sz="900"/>
            </a:lvl6pPr>
            <a:lvl7pPr marL="2742915" indent="0">
              <a:buNone/>
              <a:defRPr sz="900"/>
            </a:lvl7pPr>
            <a:lvl8pPr marL="3200068" indent="0">
              <a:buNone/>
              <a:defRPr sz="900"/>
            </a:lvl8pPr>
            <a:lvl9pPr marL="365722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tint val="75000"/>
                  </a:prstClr>
                </a:solidFill>
              </a:rPr>
              <a:t>Accenture</a:t>
            </a:r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0DB5-9364-8E4F-8972-F4A2FB6905E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85808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tint val="75000"/>
                  </a:prstClr>
                </a:solidFill>
              </a:rPr>
              <a:t>Accenture</a:t>
            </a:r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0DB5-9364-8E4F-8972-F4A2FB6905E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10097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274640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tint val="75000"/>
                  </a:prstClr>
                </a:solidFill>
              </a:rPr>
              <a:t>Accenture</a:t>
            </a:r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0DB5-9364-8E4F-8972-F4A2FB6905E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00368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078351"/>
            <a:ext cx="12192000" cy="1941027"/>
          </a:xfrm>
        </p:spPr>
        <p:txBody>
          <a:bodyPr lIns="274292"/>
          <a:lstStyle>
            <a:lvl1pPr algn="ctr">
              <a:lnSpc>
                <a:spcPct val="130000"/>
              </a:lnSpc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019379"/>
            <a:ext cx="12192000" cy="3838623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78" tIns="914305" rIns="274292" bIns="548583" rtlCol="0" anchor="t" anchorCtr="0">
            <a:normAutofit/>
          </a:bodyPr>
          <a:lstStyle>
            <a:lvl1pPr marL="0" indent="0" algn="ctr" defTabSz="914305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564683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55409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118872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943600"/>
            <a:ext cx="10668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78" tIns="91430" rIns="274292" bIns="91430" rtlCol="0" anchor="t" anchorCtr="0"/>
          <a:lstStyle>
            <a:lvl1pPr marL="0" indent="0" algn="l" defTabSz="914305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236133" y="1129553"/>
            <a:ext cx="10651067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897788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11887200" cy="2286000"/>
          </a:xfrm>
          <a:solidFill>
            <a:schemeClr val="tx2"/>
          </a:solidFill>
        </p:spPr>
        <p:txBody>
          <a:bodyPr vert="horz" lIns="1188597" tIns="45715" rIns="274292" bIns="45715" rtlCol="0" anchor="b" anchorCtr="0">
            <a:normAutofit/>
          </a:bodyPr>
          <a:lstStyle>
            <a:lvl1pPr marL="0" indent="0" algn="l" defTabSz="914305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5484608"/>
            <a:ext cx="10668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78" tIns="91430" rIns="274292" bIns="91430" rtlCol="0" anchor="ctr" anchorCtr="0">
            <a:normAutofit/>
          </a:bodyPr>
          <a:lstStyle>
            <a:lvl1pPr marL="0" indent="0" algn="l" defTabSz="914305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0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5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42057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90133" y="2595564"/>
            <a:ext cx="475488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600" indent="-344452">
              <a:defRPr sz="1800"/>
            </a:lvl6pPr>
            <a:lvl7pPr marL="2055600" indent="-344452">
              <a:defRPr sz="1800"/>
            </a:lvl7pPr>
            <a:lvl8pPr marL="2055600" indent="-344452">
              <a:defRPr sz="1800"/>
            </a:lvl8pPr>
            <a:lvl9pPr marL="2055600" indent="-344452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63379" y="2595564"/>
            <a:ext cx="475488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600" indent="-344452">
              <a:defRPr sz="1800"/>
            </a:lvl6pPr>
            <a:lvl7pPr marL="2055600" indent="-344452">
              <a:defRPr sz="1800"/>
            </a:lvl7pPr>
            <a:lvl8pPr marL="2055600" indent="-344452">
              <a:defRPr sz="1800"/>
            </a:lvl8pPr>
            <a:lvl9pPr marL="2055600" indent="-344452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345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F9A78-A249-1E49-A374-0B96268557D7}" type="datetimeFigureOut">
              <a:rPr lang="en-US" smtClean="0"/>
              <a:t>12/1/15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CC77C-2A44-6F43-AB23-2272CE4B8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0610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4117" y="2017714"/>
            <a:ext cx="475488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53" indent="0">
              <a:buNone/>
              <a:defRPr sz="2000" b="1"/>
            </a:lvl2pPr>
            <a:lvl3pPr marL="914305" indent="0">
              <a:buNone/>
              <a:defRPr sz="1800" b="1"/>
            </a:lvl3pPr>
            <a:lvl4pPr marL="1371458" indent="0">
              <a:buNone/>
              <a:defRPr sz="1600" b="1"/>
            </a:lvl4pPr>
            <a:lvl5pPr marL="1828610" indent="0">
              <a:buNone/>
              <a:defRPr sz="1600" b="1"/>
            </a:lvl5pPr>
            <a:lvl6pPr marL="2285763" indent="0">
              <a:buNone/>
              <a:defRPr sz="1600" b="1"/>
            </a:lvl6pPr>
            <a:lvl7pPr marL="2742915" indent="0">
              <a:buNone/>
              <a:defRPr sz="1600" b="1"/>
            </a:lvl7pPr>
            <a:lvl8pPr marL="3200068" indent="0">
              <a:buNone/>
              <a:defRPr sz="1600" b="1"/>
            </a:lvl8pPr>
            <a:lvl9pPr marL="365722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94117" y="3065929"/>
            <a:ext cx="475488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600" indent="-344452">
              <a:defRPr sz="1600"/>
            </a:lvl6pPr>
            <a:lvl7pPr marL="2055600" indent="-344452">
              <a:defRPr sz="1600"/>
            </a:lvl7pPr>
            <a:lvl8pPr marL="2055600" indent="-344452">
              <a:defRPr sz="1600"/>
            </a:lvl8pPr>
            <a:lvl9pPr marL="2055600" indent="-344452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63379" y="2017714"/>
            <a:ext cx="475488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53" indent="0">
              <a:buNone/>
              <a:defRPr sz="2000" b="1"/>
            </a:lvl2pPr>
            <a:lvl3pPr marL="914305" indent="0">
              <a:buNone/>
              <a:defRPr sz="1800" b="1"/>
            </a:lvl3pPr>
            <a:lvl4pPr marL="1371458" indent="0">
              <a:buNone/>
              <a:defRPr sz="1600" b="1"/>
            </a:lvl4pPr>
            <a:lvl5pPr marL="1828610" indent="0">
              <a:buNone/>
              <a:defRPr sz="1600" b="1"/>
            </a:lvl5pPr>
            <a:lvl6pPr marL="2285763" indent="0">
              <a:buNone/>
              <a:defRPr sz="1600" b="1"/>
            </a:lvl6pPr>
            <a:lvl7pPr marL="2742915" indent="0">
              <a:buNone/>
              <a:defRPr sz="1600" b="1"/>
            </a:lvl7pPr>
            <a:lvl8pPr marL="3200068" indent="0">
              <a:buNone/>
              <a:defRPr sz="1600" b="1"/>
            </a:lvl8pPr>
            <a:lvl9pPr marL="365722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63379" y="3065929"/>
            <a:ext cx="475488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600" indent="-344452">
              <a:defRPr sz="1600"/>
            </a:lvl6pPr>
            <a:lvl7pPr marL="2055600" indent="-344452">
              <a:defRPr sz="1600"/>
            </a:lvl7pPr>
            <a:lvl8pPr marL="2055600" indent="-344452">
              <a:defRPr sz="1600"/>
            </a:lvl8pPr>
            <a:lvl9pPr marL="2055600" indent="-344452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616039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985299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616039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985299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616039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985299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61930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37231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76032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3"/>
            <a:ext cx="11887200" cy="914400"/>
          </a:xfrm>
          <a:solidFill>
            <a:schemeClr val="tx2"/>
          </a:solidFill>
        </p:spPr>
        <p:txBody>
          <a:bodyPr vert="horz" lIns="1188597" tIns="45715" rIns="274292" bIns="45715" rtlCol="0" anchor="ctr">
            <a:normAutofit/>
          </a:bodyPr>
          <a:lstStyle>
            <a:lvl1pPr marL="0" indent="0" algn="l" defTabSz="914305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3379" y="2590802"/>
            <a:ext cx="475488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600" indent="-344452">
              <a:defRPr sz="2000"/>
            </a:lvl6pPr>
            <a:lvl7pPr marL="2055600" indent="-344452">
              <a:defRPr sz="2000"/>
            </a:lvl7pPr>
            <a:lvl8pPr marL="2055600" indent="-344452">
              <a:defRPr sz="2000"/>
            </a:lvl8pPr>
            <a:lvl9pPr marL="2055600" indent="-344452"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01269" y="2039111"/>
            <a:ext cx="475488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78" tIns="274292" rIns="274292" bIns="274292" rtlCol="0" anchor="t" anchorCtr="0">
            <a:normAutofit/>
          </a:bodyPr>
          <a:lstStyle>
            <a:lvl1pPr marL="0" indent="0" algn="l" defTabSz="914305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indent="0">
              <a:buNone/>
              <a:defRPr sz="1200"/>
            </a:lvl2pPr>
            <a:lvl3pPr marL="914305" indent="0">
              <a:buNone/>
              <a:defRPr sz="1000"/>
            </a:lvl3pPr>
            <a:lvl4pPr marL="1371458" indent="0">
              <a:buNone/>
              <a:defRPr sz="900"/>
            </a:lvl4pPr>
            <a:lvl5pPr marL="1828610" indent="0">
              <a:buNone/>
              <a:defRPr sz="900"/>
            </a:lvl5pPr>
            <a:lvl6pPr marL="2285763" indent="0">
              <a:buNone/>
              <a:defRPr sz="900"/>
            </a:lvl6pPr>
            <a:lvl7pPr marL="2742915" indent="0">
              <a:buNone/>
              <a:defRPr sz="900"/>
            </a:lvl7pPr>
            <a:lvl8pPr marL="3200068" indent="0">
              <a:buNone/>
              <a:defRPr sz="900"/>
            </a:lvl8pPr>
            <a:lvl9pPr marL="365722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6710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3"/>
            <a:ext cx="11887200" cy="914400"/>
          </a:xfrm>
          <a:solidFill>
            <a:schemeClr val="tx2"/>
          </a:solidFill>
        </p:spPr>
        <p:txBody>
          <a:bodyPr vert="horz" lIns="1188597" tIns="45715" rIns="274292" bIns="45715" rtlCol="0" anchor="ctr">
            <a:normAutofit/>
          </a:bodyPr>
          <a:lstStyle>
            <a:lvl1pPr marL="0" indent="0" algn="l" defTabSz="914305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317318" y="2048257"/>
            <a:ext cx="4569884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53" indent="0">
              <a:buNone/>
              <a:defRPr sz="2800"/>
            </a:lvl2pPr>
            <a:lvl3pPr marL="914305" indent="0">
              <a:buNone/>
              <a:defRPr sz="2400"/>
            </a:lvl3pPr>
            <a:lvl4pPr marL="1371458" indent="0">
              <a:buNone/>
              <a:defRPr sz="2000"/>
            </a:lvl4pPr>
            <a:lvl5pPr marL="1828610" indent="0">
              <a:buNone/>
              <a:defRPr sz="2000"/>
            </a:lvl5pPr>
            <a:lvl6pPr marL="2285763" indent="0">
              <a:buNone/>
              <a:defRPr sz="2000"/>
            </a:lvl6pPr>
            <a:lvl7pPr marL="2742915" indent="0">
              <a:buNone/>
              <a:defRPr sz="2000"/>
            </a:lvl7pPr>
            <a:lvl8pPr marL="3200068" indent="0">
              <a:buNone/>
              <a:defRPr sz="2000"/>
            </a:lvl8pPr>
            <a:lvl9pPr marL="365722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039112"/>
            <a:ext cx="6096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78" tIns="274292" rIns="274292" bIns="274292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indent="0">
              <a:buNone/>
              <a:defRPr sz="1200"/>
            </a:lvl2pPr>
            <a:lvl3pPr marL="914305" indent="0">
              <a:buNone/>
              <a:defRPr sz="1000"/>
            </a:lvl3pPr>
            <a:lvl4pPr marL="1371458" indent="0">
              <a:buNone/>
              <a:defRPr sz="900"/>
            </a:lvl4pPr>
            <a:lvl5pPr marL="1828610" indent="0">
              <a:buNone/>
              <a:defRPr sz="900"/>
            </a:lvl5pPr>
            <a:lvl6pPr marL="2285763" indent="0">
              <a:buNone/>
              <a:defRPr sz="900"/>
            </a:lvl6pPr>
            <a:lvl7pPr marL="2742915" indent="0">
              <a:buNone/>
              <a:defRPr sz="900"/>
            </a:lvl7pPr>
            <a:lvl8pPr marL="3200068" indent="0">
              <a:buNone/>
              <a:defRPr sz="900"/>
            </a:lvl8pPr>
            <a:lvl9pPr marL="3657220" indent="0">
              <a:buNone/>
              <a:defRPr sz="900"/>
            </a:lvl9pPr>
          </a:lstStyle>
          <a:p>
            <a:pPr marL="0" lvl="0" indent="0" algn="l" defTabSz="914305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2530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11887200" cy="877824"/>
          </a:xfrm>
        </p:spPr>
        <p:txBody>
          <a:bodyPr tIns="137145" bIns="137145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002307"/>
            <a:ext cx="10668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78" tIns="137145" rIns="274292" bIns="137145" rtlCol="0" anchor="t" anchorCtr="0">
            <a:normAutofit/>
          </a:bodyPr>
          <a:lstStyle>
            <a:lvl1pPr marL="0" indent="0" algn="l" defTabSz="914305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236133" y="1129554"/>
            <a:ext cx="10651067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836789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11887200" cy="877824"/>
          </a:xfrm>
        </p:spPr>
        <p:txBody>
          <a:bodyPr tIns="137145" bIns="137145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002307"/>
            <a:ext cx="10668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78" tIns="137145" rIns="274292" bIns="137145" rtlCol="0" anchor="t" anchorCtr="0">
            <a:normAutofit/>
          </a:bodyPr>
          <a:lstStyle>
            <a:lvl1pPr marL="0" indent="0" algn="l" defTabSz="914305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236133" y="1129554"/>
            <a:ext cx="5315712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571489" y="1129554"/>
            <a:ext cx="5315712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102327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11887200" cy="877824"/>
          </a:xfrm>
        </p:spPr>
        <p:txBody>
          <a:bodyPr tIns="137145" bIns="137145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002307"/>
            <a:ext cx="10668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78" tIns="137145" rIns="274292" bIns="137145" rtlCol="0" anchor="t" anchorCtr="0">
            <a:normAutofit/>
          </a:bodyPr>
          <a:lstStyle>
            <a:lvl1pPr marL="0" indent="0" algn="l" defTabSz="914305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236133" y="1129554"/>
            <a:ext cx="880262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0058400" y="1129553"/>
            <a:ext cx="18288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10058400" y="2629169"/>
            <a:ext cx="18288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7925598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87877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50071" y="1129554"/>
            <a:ext cx="1219200" cy="5533278"/>
          </a:xfrm>
        </p:spPr>
        <p:txBody>
          <a:bodyPr vert="eaVert" lIns="274292" tIns="685729" bIns="685729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90135" y="1734672"/>
            <a:ext cx="8568267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01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078351"/>
            <a:ext cx="12192000" cy="1941027"/>
          </a:xfrm>
        </p:spPr>
        <p:txBody>
          <a:bodyPr lIns="274292"/>
          <a:lstStyle>
            <a:lvl1pPr algn="ctr">
              <a:lnSpc>
                <a:spcPct val="130000"/>
              </a:lnSpc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019379"/>
            <a:ext cx="12192000" cy="3838623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78" tIns="914305" rIns="274292" bIns="548583" rtlCol="0" anchor="t" anchorCtr="0">
            <a:normAutofit/>
          </a:bodyPr>
          <a:lstStyle>
            <a:lvl1pPr marL="0" indent="0" algn="ctr" defTabSz="914305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104843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078351"/>
            <a:ext cx="12192000" cy="1941027"/>
          </a:xfrm>
        </p:spPr>
        <p:txBody>
          <a:bodyPr lIns="274292"/>
          <a:lstStyle>
            <a:lvl1pPr algn="ctr">
              <a:lnSpc>
                <a:spcPct val="130000"/>
              </a:lnSpc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019379"/>
            <a:ext cx="12192000" cy="3838623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78" tIns="914305" rIns="274292" bIns="548583" rtlCol="0" anchor="t" anchorCtr="0">
            <a:normAutofit/>
          </a:bodyPr>
          <a:lstStyle>
            <a:lvl1pPr marL="0" indent="0" algn="ctr" defTabSz="914305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120159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05619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118872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943600"/>
            <a:ext cx="10668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78" tIns="91430" rIns="274292" bIns="91430" rtlCol="0" anchor="t" anchorCtr="0"/>
          <a:lstStyle>
            <a:lvl1pPr marL="0" indent="0" algn="l" defTabSz="914305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236133" y="1129553"/>
            <a:ext cx="10651067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871915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11887200" cy="2286000"/>
          </a:xfrm>
          <a:solidFill>
            <a:schemeClr val="tx2"/>
          </a:solidFill>
        </p:spPr>
        <p:txBody>
          <a:bodyPr vert="horz" lIns="1188597" tIns="45715" rIns="274292" bIns="45715" rtlCol="0" anchor="b" anchorCtr="0">
            <a:normAutofit/>
          </a:bodyPr>
          <a:lstStyle>
            <a:lvl1pPr marL="0" indent="0" algn="l" defTabSz="914305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5484608"/>
            <a:ext cx="10668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78" tIns="91430" rIns="274292" bIns="91430" rtlCol="0" anchor="ctr" anchorCtr="0">
            <a:normAutofit/>
          </a:bodyPr>
          <a:lstStyle>
            <a:lvl1pPr marL="0" indent="0" algn="l" defTabSz="914305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0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5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74908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90133" y="2595564"/>
            <a:ext cx="475488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600" indent="-344452">
              <a:defRPr sz="1800"/>
            </a:lvl6pPr>
            <a:lvl7pPr marL="2055600" indent="-344452">
              <a:defRPr sz="1800"/>
            </a:lvl7pPr>
            <a:lvl8pPr marL="2055600" indent="-344452">
              <a:defRPr sz="1800"/>
            </a:lvl8pPr>
            <a:lvl9pPr marL="2055600" indent="-344452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63379" y="2595564"/>
            <a:ext cx="475488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600" indent="-344452">
              <a:defRPr sz="1800"/>
            </a:lvl6pPr>
            <a:lvl7pPr marL="2055600" indent="-344452">
              <a:defRPr sz="1800"/>
            </a:lvl7pPr>
            <a:lvl8pPr marL="2055600" indent="-344452">
              <a:defRPr sz="1800"/>
            </a:lvl8pPr>
            <a:lvl9pPr marL="2055600" indent="-344452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11236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4117" y="2017714"/>
            <a:ext cx="475488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53" indent="0">
              <a:buNone/>
              <a:defRPr sz="2000" b="1"/>
            </a:lvl2pPr>
            <a:lvl3pPr marL="914305" indent="0">
              <a:buNone/>
              <a:defRPr sz="1800" b="1"/>
            </a:lvl3pPr>
            <a:lvl4pPr marL="1371458" indent="0">
              <a:buNone/>
              <a:defRPr sz="1600" b="1"/>
            </a:lvl4pPr>
            <a:lvl5pPr marL="1828610" indent="0">
              <a:buNone/>
              <a:defRPr sz="1600" b="1"/>
            </a:lvl5pPr>
            <a:lvl6pPr marL="2285763" indent="0">
              <a:buNone/>
              <a:defRPr sz="1600" b="1"/>
            </a:lvl6pPr>
            <a:lvl7pPr marL="2742915" indent="0">
              <a:buNone/>
              <a:defRPr sz="1600" b="1"/>
            </a:lvl7pPr>
            <a:lvl8pPr marL="3200068" indent="0">
              <a:buNone/>
              <a:defRPr sz="1600" b="1"/>
            </a:lvl8pPr>
            <a:lvl9pPr marL="365722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94117" y="3065929"/>
            <a:ext cx="475488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600" indent="-344452">
              <a:defRPr sz="1600"/>
            </a:lvl6pPr>
            <a:lvl7pPr marL="2055600" indent="-344452">
              <a:defRPr sz="1600"/>
            </a:lvl7pPr>
            <a:lvl8pPr marL="2055600" indent="-344452">
              <a:defRPr sz="1600"/>
            </a:lvl8pPr>
            <a:lvl9pPr marL="2055600" indent="-344452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63379" y="2017714"/>
            <a:ext cx="475488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53" indent="0">
              <a:buNone/>
              <a:defRPr sz="2000" b="1"/>
            </a:lvl2pPr>
            <a:lvl3pPr marL="914305" indent="0">
              <a:buNone/>
              <a:defRPr sz="1800" b="1"/>
            </a:lvl3pPr>
            <a:lvl4pPr marL="1371458" indent="0">
              <a:buNone/>
              <a:defRPr sz="1600" b="1"/>
            </a:lvl4pPr>
            <a:lvl5pPr marL="1828610" indent="0">
              <a:buNone/>
              <a:defRPr sz="1600" b="1"/>
            </a:lvl5pPr>
            <a:lvl6pPr marL="2285763" indent="0">
              <a:buNone/>
              <a:defRPr sz="1600" b="1"/>
            </a:lvl6pPr>
            <a:lvl7pPr marL="2742915" indent="0">
              <a:buNone/>
              <a:defRPr sz="1600" b="1"/>
            </a:lvl7pPr>
            <a:lvl8pPr marL="3200068" indent="0">
              <a:buNone/>
              <a:defRPr sz="1600" b="1"/>
            </a:lvl8pPr>
            <a:lvl9pPr marL="365722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63379" y="3065929"/>
            <a:ext cx="475488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600" indent="-344452">
              <a:defRPr sz="1600"/>
            </a:lvl6pPr>
            <a:lvl7pPr marL="2055600" indent="-344452">
              <a:defRPr sz="1600"/>
            </a:lvl7pPr>
            <a:lvl8pPr marL="2055600" indent="-344452">
              <a:defRPr sz="1600"/>
            </a:lvl8pPr>
            <a:lvl9pPr marL="2055600" indent="-344452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616039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985299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616039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985299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616039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985299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810199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12501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90930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3"/>
            <a:ext cx="11887200" cy="914400"/>
          </a:xfrm>
          <a:solidFill>
            <a:schemeClr val="tx2"/>
          </a:solidFill>
        </p:spPr>
        <p:txBody>
          <a:bodyPr vert="horz" lIns="1188597" tIns="45715" rIns="274292" bIns="45715" rtlCol="0" anchor="ctr">
            <a:normAutofit/>
          </a:bodyPr>
          <a:lstStyle>
            <a:lvl1pPr marL="0" indent="0" algn="l" defTabSz="914305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3379" y="2590802"/>
            <a:ext cx="475488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600" indent="-344452">
              <a:defRPr sz="2000"/>
            </a:lvl6pPr>
            <a:lvl7pPr marL="2055600" indent="-344452">
              <a:defRPr sz="2000"/>
            </a:lvl7pPr>
            <a:lvl8pPr marL="2055600" indent="-344452">
              <a:defRPr sz="2000"/>
            </a:lvl8pPr>
            <a:lvl9pPr marL="2055600" indent="-344452"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01269" y="2039111"/>
            <a:ext cx="475488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78" tIns="274292" rIns="274292" bIns="274292" rtlCol="0" anchor="t" anchorCtr="0">
            <a:normAutofit/>
          </a:bodyPr>
          <a:lstStyle>
            <a:lvl1pPr marL="0" indent="0" algn="l" defTabSz="914305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indent="0">
              <a:buNone/>
              <a:defRPr sz="1200"/>
            </a:lvl2pPr>
            <a:lvl3pPr marL="914305" indent="0">
              <a:buNone/>
              <a:defRPr sz="1000"/>
            </a:lvl3pPr>
            <a:lvl4pPr marL="1371458" indent="0">
              <a:buNone/>
              <a:defRPr sz="900"/>
            </a:lvl4pPr>
            <a:lvl5pPr marL="1828610" indent="0">
              <a:buNone/>
              <a:defRPr sz="900"/>
            </a:lvl5pPr>
            <a:lvl6pPr marL="2285763" indent="0">
              <a:buNone/>
              <a:defRPr sz="900"/>
            </a:lvl6pPr>
            <a:lvl7pPr marL="2742915" indent="0">
              <a:buNone/>
              <a:defRPr sz="900"/>
            </a:lvl7pPr>
            <a:lvl8pPr marL="3200068" indent="0">
              <a:buNone/>
              <a:defRPr sz="900"/>
            </a:lvl8pPr>
            <a:lvl9pPr marL="365722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40017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3"/>
            <a:ext cx="11887200" cy="914400"/>
          </a:xfrm>
          <a:solidFill>
            <a:schemeClr val="tx2"/>
          </a:solidFill>
        </p:spPr>
        <p:txBody>
          <a:bodyPr vert="horz" lIns="1188597" tIns="45715" rIns="274292" bIns="45715" rtlCol="0" anchor="ctr">
            <a:normAutofit/>
          </a:bodyPr>
          <a:lstStyle>
            <a:lvl1pPr marL="0" indent="0" algn="l" defTabSz="914305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317318" y="2048257"/>
            <a:ext cx="4569884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53" indent="0">
              <a:buNone/>
              <a:defRPr sz="2800"/>
            </a:lvl2pPr>
            <a:lvl3pPr marL="914305" indent="0">
              <a:buNone/>
              <a:defRPr sz="2400"/>
            </a:lvl3pPr>
            <a:lvl4pPr marL="1371458" indent="0">
              <a:buNone/>
              <a:defRPr sz="2000"/>
            </a:lvl4pPr>
            <a:lvl5pPr marL="1828610" indent="0">
              <a:buNone/>
              <a:defRPr sz="2000"/>
            </a:lvl5pPr>
            <a:lvl6pPr marL="2285763" indent="0">
              <a:buNone/>
              <a:defRPr sz="2000"/>
            </a:lvl6pPr>
            <a:lvl7pPr marL="2742915" indent="0">
              <a:buNone/>
              <a:defRPr sz="2000"/>
            </a:lvl7pPr>
            <a:lvl8pPr marL="3200068" indent="0">
              <a:buNone/>
              <a:defRPr sz="2000"/>
            </a:lvl8pPr>
            <a:lvl9pPr marL="365722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039112"/>
            <a:ext cx="6096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78" tIns="274292" rIns="274292" bIns="274292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indent="0">
              <a:buNone/>
              <a:defRPr sz="1200"/>
            </a:lvl2pPr>
            <a:lvl3pPr marL="914305" indent="0">
              <a:buNone/>
              <a:defRPr sz="1000"/>
            </a:lvl3pPr>
            <a:lvl4pPr marL="1371458" indent="0">
              <a:buNone/>
              <a:defRPr sz="900"/>
            </a:lvl4pPr>
            <a:lvl5pPr marL="1828610" indent="0">
              <a:buNone/>
              <a:defRPr sz="900"/>
            </a:lvl5pPr>
            <a:lvl6pPr marL="2285763" indent="0">
              <a:buNone/>
              <a:defRPr sz="900"/>
            </a:lvl6pPr>
            <a:lvl7pPr marL="2742915" indent="0">
              <a:buNone/>
              <a:defRPr sz="900"/>
            </a:lvl7pPr>
            <a:lvl8pPr marL="3200068" indent="0">
              <a:buNone/>
              <a:defRPr sz="900"/>
            </a:lvl8pPr>
            <a:lvl9pPr marL="3657220" indent="0">
              <a:buNone/>
              <a:defRPr sz="900"/>
            </a:lvl9pPr>
          </a:lstStyle>
          <a:p>
            <a:pPr marL="0" lvl="0" indent="0" algn="l" defTabSz="914305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5233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91657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11887200" cy="877824"/>
          </a:xfrm>
        </p:spPr>
        <p:txBody>
          <a:bodyPr tIns="137145" bIns="137145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002307"/>
            <a:ext cx="10668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78" tIns="137145" rIns="274292" bIns="137145" rtlCol="0" anchor="t" anchorCtr="0">
            <a:normAutofit/>
          </a:bodyPr>
          <a:lstStyle>
            <a:lvl1pPr marL="0" indent="0" algn="l" defTabSz="914305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236133" y="1129554"/>
            <a:ext cx="10651067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8266298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11887200" cy="877824"/>
          </a:xfrm>
        </p:spPr>
        <p:txBody>
          <a:bodyPr tIns="137145" bIns="137145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002307"/>
            <a:ext cx="10668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78" tIns="137145" rIns="274292" bIns="137145" rtlCol="0" anchor="t" anchorCtr="0">
            <a:normAutofit/>
          </a:bodyPr>
          <a:lstStyle>
            <a:lvl1pPr marL="0" indent="0" algn="l" defTabSz="914305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236133" y="1129554"/>
            <a:ext cx="5315712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571489" y="1129554"/>
            <a:ext cx="5315712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1952894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11887200" cy="877824"/>
          </a:xfrm>
        </p:spPr>
        <p:txBody>
          <a:bodyPr tIns="137145" bIns="137145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002307"/>
            <a:ext cx="10668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78" tIns="137145" rIns="274292" bIns="137145" rtlCol="0" anchor="t" anchorCtr="0">
            <a:normAutofit/>
          </a:bodyPr>
          <a:lstStyle>
            <a:lvl1pPr marL="0" indent="0" algn="l" defTabSz="914305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236133" y="1129554"/>
            <a:ext cx="880262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0058400" y="1129553"/>
            <a:ext cx="18288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10058400" y="2629169"/>
            <a:ext cx="18288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5274535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51458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50071" y="1129554"/>
            <a:ext cx="1219200" cy="5533278"/>
          </a:xfrm>
        </p:spPr>
        <p:txBody>
          <a:bodyPr vert="eaVert" lIns="274292" tIns="685729" bIns="685729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90135" y="1734672"/>
            <a:ext cx="8568267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25392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078350"/>
            <a:ext cx="12192000" cy="1941027"/>
          </a:xfrm>
        </p:spPr>
        <p:txBody>
          <a:bodyPr lIns="274320"/>
          <a:lstStyle>
            <a:lvl1pPr algn="ctr">
              <a:lnSpc>
                <a:spcPct val="130000"/>
              </a:lnSpc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019378"/>
            <a:ext cx="12192000" cy="3838623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0" rIns="274320" bIns="548640" rtlCol="0" anchor="t" anchorCtr="0">
            <a:normAutofit/>
          </a:bodyPr>
          <a:lstStyle>
            <a:lvl1pPr marL="0" indent="0" algn="ctr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7326492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0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0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200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70591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118872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943600"/>
            <a:ext cx="10668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0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0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200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236133" y="1129553"/>
            <a:ext cx="10651067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79543321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118872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5484607"/>
            <a:ext cx="10668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0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0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200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359123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90133" y="2595563"/>
            <a:ext cx="475488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63379" y="2595563"/>
            <a:ext cx="475488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773459" y="188260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94117" y="188260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200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137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118872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943600"/>
            <a:ext cx="10668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78" tIns="91430" rIns="274292" bIns="91430" rtlCol="0" anchor="t" anchorCtr="0"/>
          <a:lstStyle>
            <a:lvl1pPr marL="0" indent="0" algn="l" defTabSz="914305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236133" y="1129553"/>
            <a:ext cx="10651067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1697823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4117" y="2017714"/>
            <a:ext cx="475488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94117" y="3065929"/>
            <a:ext cx="475488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63379" y="2017714"/>
            <a:ext cx="475488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63379" y="3065929"/>
            <a:ext cx="475488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773459" y="188260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494117" y="188260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200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616037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985299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616037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985299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616037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985299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959004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773459" y="188260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94117" y="188260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200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705180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773459" y="188260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494117" y="188260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200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81945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118872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3379" y="2590801"/>
            <a:ext cx="475488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01269" y="2039111"/>
            <a:ext cx="475488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773459" y="188260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94117" y="188260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200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08936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118872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317317" y="2048256"/>
            <a:ext cx="4569884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039112"/>
            <a:ext cx="6096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773459" y="188260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94117" y="188260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200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19571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118872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002306"/>
            <a:ext cx="10668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0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0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200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236133" y="1129553"/>
            <a:ext cx="10651067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0469989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118872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002306"/>
            <a:ext cx="10668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0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0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200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236133" y="1129553"/>
            <a:ext cx="5315712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571488" y="1129553"/>
            <a:ext cx="5315712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11231195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118872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002306"/>
            <a:ext cx="10668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0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0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200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236133" y="1129553"/>
            <a:ext cx="880262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0058400" y="1129553"/>
            <a:ext cx="18288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10058400" y="2629169"/>
            <a:ext cx="18288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40323366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0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0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200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75510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50071" y="1129554"/>
            <a:ext cx="1219200" cy="5533278"/>
          </a:xfrm>
        </p:spPr>
        <p:txBody>
          <a:bodyPr vert="eaVert" lIns="274320" tIns="685800" bIns="68580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90133" y="1734671"/>
            <a:ext cx="8568267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0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0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200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7025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11887200" cy="2286000"/>
          </a:xfrm>
          <a:solidFill>
            <a:schemeClr val="tx2"/>
          </a:solidFill>
        </p:spPr>
        <p:txBody>
          <a:bodyPr vert="horz" lIns="1188597" tIns="45715" rIns="274292" bIns="45715" rtlCol="0" anchor="b" anchorCtr="0">
            <a:normAutofit/>
          </a:bodyPr>
          <a:lstStyle>
            <a:lvl1pPr marL="0" indent="0" algn="l" defTabSz="914305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5484608"/>
            <a:ext cx="10668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78" tIns="91430" rIns="274292" bIns="91430" rtlCol="0" anchor="ctr" anchorCtr="0">
            <a:normAutofit/>
          </a:bodyPr>
          <a:lstStyle>
            <a:lvl1pPr marL="0" indent="0" algn="l" defTabSz="914305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0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5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26234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078350"/>
            <a:ext cx="12192000" cy="1941027"/>
          </a:xfrm>
        </p:spPr>
        <p:txBody>
          <a:bodyPr lIns="274320"/>
          <a:lstStyle>
            <a:lvl1pPr algn="ctr">
              <a:lnSpc>
                <a:spcPct val="130000"/>
              </a:lnSpc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019378"/>
            <a:ext cx="12192000" cy="3838623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0" rIns="274320" bIns="548640" rtlCol="0" anchor="t" anchorCtr="0">
            <a:normAutofit/>
          </a:bodyPr>
          <a:lstStyle>
            <a:lvl1pPr marL="0" indent="0" algn="ctr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154296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0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BF8090FA-E13A-D94F-A3FA-A27D4714505A}" type="datetime1">
              <a:rPr lang="en-US" smtClean="0">
                <a:solidFill>
                  <a:prstClr val="black"/>
                </a:solidFill>
              </a:rPr>
              <a:pPr defTabSz="457200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0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842785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118872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943600"/>
            <a:ext cx="10668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0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584A5575-994F-2F44-ABBD-CBB83A927F49}" type="datetime1">
              <a:rPr lang="en-US" smtClean="0">
                <a:solidFill>
                  <a:prstClr val="black"/>
                </a:solidFill>
              </a:rPr>
              <a:pPr defTabSz="457200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0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236133" y="1129553"/>
            <a:ext cx="10651067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7541384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118872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5484607"/>
            <a:ext cx="10668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0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9994A8F2-1436-6B4C-BFC5-CDA6DEA746B3}" type="datetime1">
              <a:rPr lang="en-US" smtClean="0">
                <a:solidFill>
                  <a:prstClr val="black"/>
                </a:solidFill>
              </a:rPr>
              <a:pPr defTabSz="457200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0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09792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90133" y="2595563"/>
            <a:ext cx="475488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63379" y="2595563"/>
            <a:ext cx="475488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773459" y="188260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7A867D39-5E23-0242-9925-092D7266AC39}" type="datetime1">
              <a:rPr lang="en-US" smtClean="0">
                <a:solidFill>
                  <a:prstClr val="black"/>
                </a:solidFill>
              </a:rPr>
              <a:pPr defTabSz="457200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94117" y="188260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974578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4117" y="2017714"/>
            <a:ext cx="475488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94117" y="3065929"/>
            <a:ext cx="475488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63379" y="2017714"/>
            <a:ext cx="475488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63379" y="3065929"/>
            <a:ext cx="475488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773459" y="188260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F3C80CD1-14C4-484C-9A72-D97B6156B3D1}" type="datetime1">
              <a:rPr lang="en-US" smtClean="0">
                <a:solidFill>
                  <a:prstClr val="black"/>
                </a:solidFill>
              </a:rPr>
              <a:pPr defTabSz="457200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494117" y="188260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616037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985299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616037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985299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616037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985299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10085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773459" y="188260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AC736D33-0EC1-9045-840B-FAC920A75D58}" type="datetime1">
              <a:rPr lang="en-US" smtClean="0">
                <a:solidFill>
                  <a:prstClr val="black"/>
                </a:solidFill>
              </a:rPr>
              <a:pPr defTabSz="457200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94117" y="188260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36234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773459" y="188260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9223D087-4CA6-664E-978D-07C3D21B3CB3}" type="datetime1">
              <a:rPr lang="en-US" smtClean="0">
                <a:solidFill>
                  <a:prstClr val="black"/>
                </a:solidFill>
              </a:rPr>
              <a:pPr defTabSz="457200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494117" y="188260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16627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118872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3379" y="2590801"/>
            <a:ext cx="475488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01269" y="2039111"/>
            <a:ext cx="475488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773459" y="188260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42A576EC-8E01-7247-958E-0BC05C297F2F}" type="datetime1">
              <a:rPr lang="en-US" smtClean="0">
                <a:solidFill>
                  <a:prstClr val="black"/>
                </a:solidFill>
              </a:rPr>
              <a:pPr defTabSz="457200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94117" y="188260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723704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118872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317317" y="2048256"/>
            <a:ext cx="4569884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039112"/>
            <a:ext cx="6096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773459" y="188260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95B7663A-58F8-124F-8EAC-0BB93C8FCA7C}" type="datetime1">
              <a:rPr lang="en-US" smtClean="0">
                <a:solidFill>
                  <a:prstClr val="black"/>
                </a:solidFill>
              </a:rPr>
              <a:pPr defTabSz="457200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94117" y="188260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8290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90133" y="2595564"/>
            <a:ext cx="475488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600" indent="-344452">
              <a:defRPr sz="1800"/>
            </a:lvl6pPr>
            <a:lvl7pPr marL="2055600" indent="-344452">
              <a:defRPr sz="1800"/>
            </a:lvl7pPr>
            <a:lvl8pPr marL="2055600" indent="-344452">
              <a:defRPr sz="1800"/>
            </a:lvl8pPr>
            <a:lvl9pPr marL="2055600" indent="-344452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63379" y="2595564"/>
            <a:ext cx="475488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600" indent="-344452">
              <a:defRPr sz="1800"/>
            </a:lvl6pPr>
            <a:lvl7pPr marL="2055600" indent="-344452">
              <a:defRPr sz="1800"/>
            </a:lvl7pPr>
            <a:lvl8pPr marL="2055600" indent="-344452">
              <a:defRPr sz="1800"/>
            </a:lvl8pPr>
            <a:lvl9pPr marL="2055600" indent="-344452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075252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118872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002306"/>
            <a:ext cx="10668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0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D65513A5-A5EA-AD4C-BA91-81F20F54F527}" type="datetime1">
              <a:rPr lang="en-US" smtClean="0">
                <a:solidFill>
                  <a:prstClr val="black"/>
                </a:solidFill>
              </a:rPr>
              <a:pPr defTabSz="457200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0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236133" y="1129553"/>
            <a:ext cx="10651067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94182372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118872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002306"/>
            <a:ext cx="10668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0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F19655CA-5579-BB49-81EC-2BFEFCF3F322}" type="datetime1">
              <a:rPr lang="en-US" smtClean="0">
                <a:solidFill>
                  <a:prstClr val="black"/>
                </a:solidFill>
              </a:rPr>
              <a:pPr defTabSz="457200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0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236133" y="1129553"/>
            <a:ext cx="5315712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571488" y="1129553"/>
            <a:ext cx="5315712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6897196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118872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002306"/>
            <a:ext cx="10668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0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550F8851-B69B-5D42-9C77-738050D5A612}" type="datetime1">
              <a:rPr lang="en-US" smtClean="0">
                <a:solidFill>
                  <a:prstClr val="black"/>
                </a:solidFill>
              </a:rPr>
              <a:pPr defTabSz="457200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0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236133" y="1129553"/>
            <a:ext cx="880262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0058400" y="1129553"/>
            <a:ext cx="18288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10058400" y="2629169"/>
            <a:ext cx="18288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0610706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0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649B2674-B43C-8B4B-8D1A-F84FD45D8646}" type="datetime1">
              <a:rPr lang="en-US" smtClean="0">
                <a:solidFill>
                  <a:prstClr val="black"/>
                </a:solidFill>
              </a:rPr>
              <a:pPr defTabSz="457200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0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53994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50071" y="1129554"/>
            <a:ext cx="1219200" cy="5533278"/>
          </a:xfrm>
        </p:spPr>
        <p:txBody>
          <a:bodyPr vert="eaVert" lIns="274320" tIns="685800" bIns="68580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90133" y="1734671"/>
            <a:ext cx="8568267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0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82069F19-8054-6249-9989-B252B3B6725F}" type="datetime1">
              <a:rPr lang="en-US" smtClean="0">
                <a:solidFill>
                  <a:prstClr val="black"/>
                </a:solidFill>
              </a:rPr>
              <a:pPr defTabSz="457200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0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29144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078351"/>
            <a:ext cx="12192000" cy="1941027"/>
          </a:xfrm>
        </p:spPr>
        <p:txBody>
          <a:bodyPr lIns="274292"/>
          <a:lstStyle>
            <a:lvl1pPr algn="ctr">
              <a:lnSpc>
                <a:spcPct val="130000"/>
              </a:lnSpc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019379"/>
            <a:ext cx="12192000" cy="3838623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78" tIns="914305" rIns="274292" bIns="548583" rtlCol="0" anchor="t" anchorCtr="0">
            <a:normAutofit/>
          </a:bodyPr>
          <a:lstStyle>
            <a:lvl1pPr marL="0" indent="0" algn="ctr" defTabSz="914305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9043048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883415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118872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943600"/>
            <a:ext cx="10668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78" tIns="91430" rIns="274292" bIns="91430" rtlCol="0" anchor="t" anchorCtr="0"/>
          <a:lstStyle>
            <a:lvl1pPr marL="0" indent="0" algn="l" defTabSz="914305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236133" y="1129553"/>
            <a:ext cx="10651067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3390276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11887200" cy="2286000"/>
          </a:xfrm>
          <a:solidFill>
            <a:schemeClr val="tx2"/>
          </a:solidFill>
        </p:spPr>
        <p:txBody>
          <a:bodyPr vert="horz" lIns="1188597" tIns="45715" rIns="274292" bIns="45715" rtlCol="0" anchor="b" anchorCtr="0">
            <a:normAutofit/>
          </a:bodyPr>
          <a:lstStyle>
            <a:lvl1pPr marL="0" indent="0" algn="l" defTabSz="914305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5484608"/>
            <a:ext cx="10668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78" tIns="91430" rIns="274292" bIns="91430" rtlCol="0" anchor="ctr" anchorCtr="0">
            <a:normAutofit/>
          </a:bodyPr>
          <a:lstStyle>
            <a:lvl1pPr marL="0" indent="0" algn="l" defTabSz="914305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0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5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372104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90133" y="2595564"/>
            <a:ext cx="475488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600" indent="-344452">
              <a:defRPr sz="1800"/>
            </a:lvl6pPr>
            <a:lvl7pPr marL="2055600" indent="-344452">
              <a:defRPr sz="1800"/>
            </a:lvl7pPr>
            <a:lvl8pPr marL="2055600" indent="-344452">
              <a:defRPr sz="1800"/>
            </a:lvl8pPr>
            <a:lvl9pPr marL="2055600" indent="-344452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63379" y="2595564"/>
            <a:ext cx="475488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600" indent="-344452">
              <a:defRPr sz="1800"/>
            </a:lvl6pPr>
            <a:lvl7pPr marL="2055600" indent="-344452">
              <a:defRPr sz="1800"/>
            </a:lvl7pPr>
            <a:lvl8pPr marL="2055600" indent="-344452">
              <a:defRPr sz="1800"/>
            </a:lvl8pPr>
            <a:lvl9pPr marL="2055600" indent="-344452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8867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4117" y="2017714"/>
            <a:ext cx="475488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53" indent="0">
              <a:buNone/>
              <a:defRPr sz="2000" b="1"/>
            </a:lvl2pPr>
            <a:lvl3pPr marL="914305" indent="0">
              <a:buNone/>
              <a:defRPr sz="1800" b="1"/>
            </a:lvl3pPr>
            <a:lvl4pPr marL="1371458" indent="0">
              <a:buNone/>
              <a:defRPr sz="1600" b="1"/>
            </a:lvl4pPr>
            <a:lvl5pPr marL="1828610" indent="0">
              <a:buNone/>
              <a:defRPr sz="1600" b="1"/>
            </a:lvl5pPr>
            <a:lvl6pPr marL="2285763" indent="0">
              <a:buNone/>
              <a:defRPr sz="1600" b="1"/>
            </a:lvl6pPr>
            <a:lvl7pPr marL="2742915" indent="0">
              <a:buNone/>
              <a:defRPr sz="1600" b="1"/>
            </a:lvl7pPr>
            <a:lvl8pPr marL="3200068" indent="0">
              <a:buNone/>
              <a:defRPr sz="1600" b="1"/>
            </a:lvl8pPr>
            <a:lvl9pPr marL="365722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94117" y="3065929"/>
            <a:ext cx="475488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600" indent="-344452">
              <a:defRPr sz="1600"/>
            </a:lvl6pPr>
            <a:lvl7pPr marL="2055600" indent="-344452">
              <a:defRPr sz="1600"/>
            </a:lvl7pPr>
            <a:lvl8pPr marL="2055600" indent="-344452">
              <a:defRPr sz="1600"/>
            </a:lvl8pPr>
            <a:lvl9pPr marL="2055600" indent="-344452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63379" y="2017714"/>
            <a:ext cx="475488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53" indent="0">
              <a:buNone/>
              <a:defRPr sz="2000" b="1"/>
            </a:lvl2pPr>
            <a:lvl3pPr marL="914305" indent="0">
              <a:buNone/>
              <a:defRPr sz="1800" b="1"/>
            </a:lvl3pPr>
            <a:lvl4pPr marL="1371458" indent="0">
              <a:buNone/>
              <a:defRPr sz="1600" b="1"/>
            </a:lvl4pPr>
            <a:lvl5pPr marL="1828610" indent="0">
              <a:buNone/>
              <a:defRPr sz="1600" b="1"/>
            </a:lvl5pPr>
            <a:lvl6pPr marL="2285763" indent="0">
              <a:buNone/>
              <a:defRPr sz="1600" b="1"/>
            </a:lvl6pPr>
            <a:lvl7pPr marL="2742915" indent="0">
              <a:buNone/>
              <a:defRPr sz="1600" b="1"/>
            </a:lvl7pPr>
            <a:lvl8pPr marL="3200068" indent="0">
              <a:buNone/>
              <a:defRPr sz="1600" b="1"/>
            </a:lvl8pPr>
            <a:lvl9pPr marL="365722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63379" y="3065929"/>
            <a:ext cx="475488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600" indent="-344452">
              <a:defRPr sz="1600"/>
            </a:lvl6pPr>
            <a:lvl7pPr marL="2055600" indent="-344452">
              <a:defRPr sz="1600"/>
            </a:lvl7pPr>
            <a:lvl8pPr marL="2055600" indent="-344452">
              <a:defRPr sz="1600"/>
            </a:lvl8pPr>
            <a:lvl9pPr marL="2055600" indent="-344452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616039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985299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616039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985299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616039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985299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425361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4117" y="2017714"/>
            <a:ext cx="475488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53" indent="0">
              <a:buNone/>
              <a:defRPr sz="2000" b="1"/>
            </a:lvl2pPr>
            <a:lvl3pPr marL="914305" indent="0">
              <a:buNone/>
              <a:defRPr sz="1800" b="1"/>
            </a:lvl3pPr>
            <a:lvl4pPr marL="1371458" indent="0">
              <a:buNone/>
              <a:defRPr sz="1600" b="1"/>
            </a:lvl4pPr>
            <a:lvl5pPr marL="1828610" indent="0">
              <a:buNone/>
              <a:defRPr sz="1600" b="1"/>
            </a:lvl5pPr>
            <a:lvl6pPr marL="2285763" indent="0">
              <a:buNone/>
              <a:defRPr sz="1600" b="1"/>
            </a:lvl6pPr>
            <a:lvl7pPr marL="2742915" indent="0">
              <a:buNone/>
              <a:defRPr sz="1600" b="1"/>
            </a:lvl7pPr>
            <a:lvl8pPr marL="3200068" indent="0">
              <a:buNone/>
              <a:defRPr sz="1600" b="1"/>
            </a:lvl8pPr>
            <a:lvl9pPr marL="365722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94117" y="3065929"/>
            <a:ext cx="475488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600" indent="-344452">
              <a:defRPr sz="1600"/>
            </a:lvl6pPr>
            <a:lvl7pPr marL="2055600" indent="-344452">
              <a:defRPr sz="1600"/>
            </a:lvl7pPr>
            <a:lvl8pPr marL="2055600" indent="-344452">
              <a:defRPr sz="1600"/>
            </a:lvl8pPr>
            <a:lvl9pPr marL="2055600" indent="-344452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63379" y="2017714"/>
            <a:ext cx="475488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53" indent="0">
              <a:buNone/>
              <a:defRPr sz="2000" b="1"/>
            </a:lvl2pPr>
            <a:lvl3pPr marL="914305" indent="0">
              <a:buNone/>
              <a:defRPr sz="1800" b="1"/>
            </a:lvl3pPr>
            <a:lvl4pPr marL="1371458" indent="0">
              <a:buNone/>
              <a:defRPr sz="1600" b="1"/>
            </a:lvl4pPr>
            <a:lvl5pPr marL="1828610" indent="0">
              <a:buNone/>
              <a:defRPr sz="1600" b="1"/>
            </a:lvl5pPr>
            <a:lvl6pPr marL="2285763" indent="0">
              <a:buNone/>
              <a:defRPr sz="1600" b="1"/>
            </a:lvl6pPr>
            <a:lvl7pPr marL="2742915" indent="0">
              <a:buNone/>
              <a:defRPr sz="1600" b="1"/>
            </a:lvl7pPr>
            <a:lvl8pPr marL="3200068" indent="0">
              <a:buNone/>
              <a:defRPr sz="1600" b="1"/>
            </a:lvl8pPr>
            <a:lvl9pPr marL="365722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63379" y="3065929"/>
            <a:ext cx="475488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600" indent="-344452">
              <a:defRPr sz="1600"/>
            </a:lvl6pPr>
            <a:lvl7pPr marL="2055600" indent="-344452">
              <a:defRPr sz="1600"/>
            </a:lvl7pPr>
            <a:lvl8pPr marL="2055600" indent="-344452">
              <a:defRPr sz="1600"/>
            </a:lvl8pPr>
            <a:lvl9pPr marL="2055600" indent="-344452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616039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985299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616039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985299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616039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985299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821819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807159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903130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3"/>
            <a:ext cx="11887200" cy="914400"/>
          </a:xfrm>
          <a:solidFill>
            <a:schemeClr val="tx2"/>
          </a:solidFill>
        </p:spPr>
        <p:txBody>
          <a:bodyPr vert="horz" lIns="1188597" tIns="45715" rIns="274292" bIns="45715" rtlCol="0" anchor="ctr">
            <a:normAutofit/>
          </a:bodyPr>
          <a:lstStyle>
            <a:lvl1pPr marL="0" indent="0" algn="l" defTabSz="914305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3379" y="2590802"/>
            <a:ext cx="475488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600" indent="-344452">
              <a:defRPr sz="2000"/>
            </a:lvl6pPr>
            <a:lvl7pPr marL="2055600" indent="-344452">
              <a:defRPr sz="2000"/>
            </a:lvl7pPr>
            <a:lvl8pPr marL="2055600" indent="-344452">
              <a:defRPr sz="2000"/>
            </a:lvl8pPr>
            <a:lvl9pPr marL="2055600" indent="-344452"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01269" y="2039111"/>
            <a:ext cx="475488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78" tIns="274292" rIns="274292" bIns="274292" rtlCol="0" anchor="t" anchorCtr="0">
            <a:normAutofit/>
          </a:bodyPr>
          <a:lstStyle>
            <a:lvl1pPr marL="0" indent="0" algn="l" defTabSz="914305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indent="0">
              <a:buNone/>
              <a:defRPr sz="1200"/>
            </a:lvl2pPr>
            <a:lvl3pPr marL="914305" indent="0">
              <a:buNone/>
              <a:defRPr sz="1000"/>
            </a:lvl3pPr>
            <a:lvl4pPr marL="1371458" indent="0">
              <a:buNone/>
              <a:defRPr sz="900"/>
            </a:lvl4pPr>
            <a:lvl5pPr marL="1828610" indent="0">
              <a:buNone/>
              <a:defRPr sz="900"/>
            </a:lvl5pPr>
            <a:lvl6pPr marL="2285763" indent="0">
              <a:buNone/>
              <a:defRPr sz="900"/>
            </a:lvl6pPr>
            <a:lvl7pPr marL="2742915" indent="0">
              <a:buNone/>
              <a:defRPr sz="900"/>
            </a:lvl7pPr>
            <a:lvl8pPr marL="3200068" indent="0">
              <a:buNone/>
              <a:defRPr sz="900"/>
            </a:lvl8pPr>
            <a:lvl9pPr marL="365722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467047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3"/>
            <a:ext cx="11887200" cy="914400"/>
          </a:xfrm>
          <a:solidFill>
            <a:schemeClr val="tx2"/>
          </a:solidFill>
        </p:spPr>
        <p:txBody>
          <a:bodyPr vert="horz" lIns="1188597" tIns="45715" rIns="274292" bIns="45715" rtlCol="0" anchor="ctr">
            <a:normAutofit/>
          </a:bodyPr>
          <a:lstStyle>
            <a:lvl1pPr marL="0" indent="0" algn="l" defTabSz="914305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317318" y="2048257"/>
            <a:ext cx="4569884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53" indent="0">
              <a:buNone/>
              <a:defRPr sz="2800"/>
            </a:lvl2pPr>
            <a:lvl3pPr marL="914305" indent="0">
              <a:buNone/>
              <a:defRPr sz="2400"/>
            </a:lvl3pPr>
            <a:lvl4pPr marL="1371458" indent="0">
              <a:buNone/>
              <a:defRPr sz="2000"/>
            </a:lvl4pPr>
            <a:lvl5pPr marL="1828610" indent="0">
              <a:buNone/>
              <a:defRPr sz="2000"/>
            </a:lvl5pPr>
            <a:lvl6pPr marL="2285763" indent="0">
              <a:buNone/>
              <a:defRPr sz="2000"/>
            </a:lvl6pPr>
            <a:lvl7pPr marL="2742915" indent="0">
              <a:buNone/>
              <a:defRPr sz="2000"/>
            </a:lvl7pPr>
            <a:lvl8pPr marL="3200068" indent="0">
              <a:buNone/>
              <a:defRPr sz="2000"/>
            </a:lvl8pPr>
            <a:lvl9pPr marL="365722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039112"/>
            <a:ext cx="6096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78" tIns="274292" rIns="274292" bIns="274292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indent="0">
              <a:buNone/>
              <a:defRPr sz="1200"/>
            </a:lvl2pPr>
            <a:lvl3pPr marL="914305" indent="0">
              <a:buNone/>
              <a:defRPr sz="1000"/>
            </a:lvl3pPr>
            <a:lvl4pPr marL="1371458" indent="0">
              <a:buNone/>
              <a:defRPr sz="900"/>
            </a:lvl4pPr>
            <a:lvl5pPr marL="1828610" indent="0">
              <a:buNone/>
              <a:defRPr sz="900"/>
            </a:lvl5pPr>
            <a:lvl6pPr marL="2285763" indent="0">
              <a:buNone/>
              <a:defRPr sz="900"/>
            </a:lvl6pPr>
            <a:lvl7pPr marL="2742915" indent="0">
              <a:buNone/>
              <a:defRPr sz="900"/>
            </a:lvl7pPr>
            <a:lvl8pPr marL="3200068" indent="0">
              <a:buNone/>
              <a:defRPr sz="900"/>
            </a:lvl8pPr>
            <a:lvl9pPr marL="3657220" indent="0">
              <a:buNone/>
              <a:defRPr sz="900"/>
            </a:lvl9pPr>
          </a:lstStyle>
          <a:p>
            <a:pPr marL="0" lvl="0" indent="0" algn="l" defTabSz="914305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980421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11887200" cy="877824"/>
          </a:xfrm>
        </p:spPr>
        <p:txBody>
          <a:bodyPr tIns="137145" bIns="137145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002307"/>
            <a:ext cx="10668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78" tIns="137145" rIns="274292" bIns="137145" rtlCol="0" anchor="t" anchorCtr="0">
            <a:normAutofit/>
          </a:bodyPr>
          <a:lstStyle>
            <a:lvl1pPr marL="0" indent="0" algn="l" defTabSz="914305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236133" y="1129554"/>
            <a:ext cx="10651067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58567289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11887200" cy="877824"/>
          </a:xfrm>
        </p:spPr>
        <p:txBody>
          <a:bodyPr tIns="137145" bIns="137145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002307"/>
            <a:ext cx="10668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78" tIns="137145" rIns="274292" bIns="137145" rtlCol="0" anchor="t" anchorCtr="0">
            <a:normAutofit/>
          </a:bodyPr>
          <a:lstStyle>
            <a:lvl1pPr marL="0" indent="0" algn="l" defTabSz="914305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236133" y="1129554"/>
            <a:ext cx="5315712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571489" y="1129554"/>
            <a:ext cx="5315712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11394382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11887200" cy="877824"/>
          </a:xfrm>
        </p:spPr>
        <p:txBody>
          <a:bodyPr tIns="137145" bIns="137145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002307"/>
            <a:ext cx="10668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78" tIns="137145" rIns="274292" bIns="137145" rtlCol="0" anchor="t" anchorCtr="0">
            <a:normAutofit/>
          </a:bodyPr>
          <a:lstStyle>
            <a:lvl1pPr marL="0" indent="0" algn="l" defTabSz="914305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236133" y="1129554"/>
            <a:ext cx="880262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0058400" y="1129553"/>
            <a:ext cx="18288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10058400" y="2629169"/>
            <a:ext cx="18288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8595871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614365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50071" y="1129554"/>
            <a:ext cx="1219200" cy="5533278"/>
          </a:xfrm>
        </p:spPr>
        <p:txBody>
          <a:bodyPr vert="eaVert" lIns="274292" tIns="685729" bIns="685729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90135" y="1734672"/>
            <a:ext cx="8568267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6606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96870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078351"/>
            <a:ext cx="12192000" cy="1941027"/>
          </a:xfrm>
        </p:spPr>
        <p:txBody>
          <a:bodyPr lIns="274292"/>
          <a:lstStyle>
            <a:lvl1pPr algn="ctr">
              <a:lnSpc>
                <a:spcPct val="130000"/>
              </a:lnSpc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019379"/>
            <a:ext cx="12192000" cy="3838623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78" tIns="914305" rIns="274292" bIns="548583" rtlCol="0" anchor="t" anchorCtr="0">
            <a:normAutofit/>
          </a:bodyPr>
          <a:lstStyle>
            <a:lvl1pPr marL="0" indent="0" algn="ctr" defTabSz="914305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3322294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fld id="{BF8090FA-E13A-D94F-A3FA-A27D4714505A}" type="datetime1">
              <a:rPr lang="en-US" smtClean="0">
                <a:solidFill>
                  <a:prstClr val="black"/>
                </a:solidFill>
              </a:rPr>
              <a:pPr defTabSz="457153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05188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118872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943600"/>
            <a:ext cx="10668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78" tIns="91430" rIns="274292" bIns="91430" rtlCol="0" anchor="t" anchorCtr="0"/>
          <a:lstStyle>
            <a:lvl1pPr marL="0" indent="0" algn="l" defTabSz="914305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fld id="{584A5575-994F-2F44-ABBD-CBB83A927F49}" type="datetime1">
              <a:rPr lang="en-US" smtClean="0">
                <a:solidFill>
                  <a:prstClr val="black"/>
                </a:solidFill>
              </a:rPr>
              <a:pPr defTabSz="457153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236133" y="1129553"/>
            <a:ext cx="10651067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86952483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11887200" cy="2286000"/>
          </a:xfrm>
          <a:solidFill>
            <a:schemeClr val="tx2"/>
          </a:solidFill>
        </p:spPr>
        <p:txBody>
          <a:bodyPr vert="horz" lIns="1188597" tIns="45715" rIns="274292" bIns="45715" rtlCol="0" anchor="b" anchorCtr="0">
            <a:normAutofit/>
          </a:bodyPr>
          <a:lstStyle>
            <a:lvl1pPr marL="0" indent="0" algn="l" defTabSz="914305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5484608"/>
            <a:ext cx="10668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78" tIns="91430" rIns="274292" bIns="91430" rtlCol="0" anchor="ctr" anchorCtr="0">
            <a:normAutofit/>
          </a:bodyPr>
          <a:lstStyle>
            <a:lvl1pPr marL="0" indent="0" algn="l" defTabSz="914305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0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5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fld id="{9994A8F2-1436-6B4C-BFC5-CDA6DEA746B3}" type="datetime1">
              <a:rPr lang="en-US" smtClean="0">
                <a:solidFill>
                  <a:prstClr val="black"/>
                </a:solidFill>
              </a:rPr>
              <a:pPr defTabSz="457153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02548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90133" y="2595564"/>
            <a:ext cx="475488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600" indent="-344452">
              <a:defRPr sz="1800"/>
            </a:lvl6pPr>
            <a:lvl7pPr marL="2055600" indent="-344452">
              <a:defRPr sz="1800"/>
            </a:lvl7pPr>
            <a:lvl8pPr marL="2055600" indent="-344452">
              <a:defRPr sz="1800"/>
            </a:lvl8pPr>
            <a:lvl9pPr marL="2055600" indent="-344452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63379" y="2595564"/>
            <a:ext cx="475488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600" indent="-344452">
              <a:defRPr sz="1800"/>
            </a:lvl6pPr>
            <a:lvl7pPr marL="2055600" indent="-344452">
              <a:defRPr sz="1800"/>
            </a:lvl7pPr>
            <a:lvl8pPr marL="2055600" indent="-344452">
              <a:defRPr sz="1800"/>
            </a:lvl8pPr>
            <a:lvl9pPr marL="2055600" indent="-344452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fld id="{7A867D39-5E23-0242-9925-092D7266AC39}" type="datetime1">
              <a:rPr lang="en-US" smtClean="0">
                <a:solidFill>
                  <a:prstClr val="black"/>
                </a:solidFill>
              </a:rPr>
              <a:pPr defTabSz="457153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29990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4117" y="2017714"/>
            <a:ext cx="475488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53" indent="0">
              <a:buNone/>
              <a:defRPr sz="2000" b="1"/>
            </a:lvl2pPr>
            <a:lvl3pPr marL="914305" indent="0">
              <a:buNone/>
              <a:defRPr sz="1800" b="1"/>
            </a:lvl3pPr>
            <a:lvl4pPr marL="1371458" indent="0">
              <a:buNone/>
              <a:defRPr sz="1600" b="1"/>
            </a:lvl4pPr>
            <a:lvl5pPr marL="1828610" indent="0">
              <a:buNone/>
              <a:defRPr sz="1600" b="1"/>
            </a:lvl5pPr>
            <a:lvl6pPr marL="2285763" indent="0">
              <a:buNone/>
              <a:defRPr sz="1600" b="1"/>
            </a:lvl6pPr>
            <a:lvl7pPr marL="2742915" indent="0">
              <a:buNone/>
              <a:defRPr sz="1600" b="1"/>
            </a:lvl7pPr>
            <a:lvl8pPr marL="3200068" indent="0">
              <a:buNone/>
              <a:defRPr sz="1600" b="1"/>
            </a:lvl8pPr>
            <a:lvl9pPr marL="365722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94117" y="3065929"/>
            <a:ext cx="475488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600" indent="-344452">
              <a:defRPr sz="1600"/>
            </a:lvl6pPr>
            <a:lvl7pPr marL="2055600" indent="-344452">
              <a:defRPr sz="1600"/>
            </a:lvl7pPr>
            <a:lvl8pPr marL="2055600" indent="-344452">
              <a:defRPr sz="1600"/>
            </a:lvl8pPr>
            <a:lvl9pPr marL="2055600" indent="-344452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63379" y="2017714"/>
            <a:ext cx="475488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53" indent="0">
              <a:buNone/>
              <a:defRPr sz="2000" b="1"/>
            </a:lvl2pPr>
            <a:lvl3pPr marL="914305" indent="0">
              <a:buNone/>
              <a:defRPr sz="1800" b="1"/>
            </a:lvl3pPr>
            <a:lvl4pPr marL="1371458" indent="0">
              <a:buNone/>
              <a:defRPr sz="1600" b="1"/>
            </a:lvl4pPr>
            <a:lvl5pPr marL="1828610" indent="0">
              <a:buNone/>
              <a:defRPr sz="1600" b="1"/>
            </a:lvl5pPr>
            <a:lvl6pPr marL="2285763" indent="0">
              <a:buNone/>
              <a:defRPr sz="1600" b="1"/>
            </a:lvl6pPr>
            <a:lvl7pPr marL="2742915" indent="0">
              <a:buNone/>
              <a:defRPr sz="1600" b="1"/>
            </a:lvl7pPr>
            <a:lvl8pPr marL="3200068" indent="0">
              <a:buNone/>
              <a:defRPr sz="1600" b="1"/>
            </a:lvl8pPr>
            <a:lvl9pPr marL="365722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63379" y="3065929"/>
            <a:ext cx="475488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600" indent="-344452">
              <a:defRPr sz="1600"/>
            </a:lvl6pPr>
            <a:lvl7pPr marL="2055600" indent="-344452">
              <a:defRPr sz="1600"/>
            </a:lvl7pPr>
            <a:lvl8pPr marL="2055600" indent="-344452">
              <a:defRPr sz="1600"/>
            </a:lvl8pPr>
            <a:lvl9pPr marL="2055600" indent="-344452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fld id="{F3C80CD1-14C4-484C-9A72-D97B6156B3D1}" type="datetime1">
              <a:rPr lang="en-US" smtClean="0">
                <a:solidFill>
                  <a:prstClr val="black"/>
                </a:solidFill>
              </a:rPr>
              <a:pPr defTabSz="457153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616039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985299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616039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985299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616039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985299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254709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fld id="{AC736D33-0EC1-9045-840B-FAC920A75D58}" type="datetime1">
              <a:rPr lang="en-US" smtClean="0">
                <a:solidFill>
                  <a:prstClr val="black"/>
                </a:solidFill>
              </a:rPr>
              <a:pPr defTabSz="457153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129897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fld id="{9223D087-4CA6-664E-978D-07C3D21B3CB3}" type="datetime1">
              <a:rPr lang="en-US" smtClean="0">
                <a:solidFill>
                  <a:prstClr val="black"/>
                </a:solidFill>
              </a:rPr>
              <a:pPr defTabSz="457153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819670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3"/>
            <a:ext cx="11887200" cy="914400"/>
          </a:xfrm>
          <a:solidFill>
            <a:schemeClr val="tx2"/>
          </a:solidFill>
        </p:spPr>
        <p:txBody>
          <a:bodyPr vert="horz" lIns="1188597" tIns="45715" rIns="274292" bIns="45715" rtlCol="0" anchor="ctr">
            <a:normAutofit/>
          </a:bodyPr>
          <a:lstStyle>
            <a:lvl1pPr marL="0" indent="0" algn="l" defTabSz="914305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3379" y="2590802"/>
            <a:ext cx="475488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600" indent="-344452">
              <a:defRPr sz="2000"/>
            </a:lvl6pPr>
            <a:lvl7pPr marL="2055600" indent="-344452">
              <a:defRPr sz="2000"/>
            </a:lvl7pPr>
            <a:lvl8pPr marL="2055600" indent="-344452">
              <a:defRPr sz="2000"/>
            </a:lvl8pPr>
            <a:lvl9pPr marL="2055600" indent="-344452"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01269" y="2039111"/>
            <a:ext cx="475488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78" tIns="274292" rIns="274292" bIns="274292" rtlCol="0" anchor="t" anchorCtr="0">
            <a:normAutofit/>
          </a:bodyPr>
          <a:lstStyle>
            <a:lvl1pPr marL="0" indent="0" algn="l" defTabSz="914305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indent="0">
              <a:buNone/>
              <a:defRPr sz="1200"/>
            </a:lvl2pPr>
            <a:lvl3pPr marL="914305" indent="0">
              <a:buNone/>
              <a:defRPr sz="1000"/>
            </a:lvl3pPr>
            <a:lvl4pPr marL="1371458" indent="0">
              <a:buNone/>
              <a:defRPr sz="900"/>
            </a:lvl4pPr>
            <a:lvl5pPr marL="1828610" indent="0">
              <a:buNone/>
              <a:defRPr sz="900"/>
            </a:lvl5pPr>
            <a:lvl6pPr marL="2285763" indent="0">
              <a:buNone/>
              <a:defRPr sz="900"/>
            </a:lvl6pPr>
            <a:lvl7pPr marL="2742915" indent="0">
              <a:buNone/>
              <a:defRPr sz="900"/>
            </a:lvl7pPr>
            <a:lvl8pPr marL="3200068" indent="0">
              <a:buNone/>
              <a:defRPr sz="900"/>
            </a:lvl8pPr>
            <a:lvl9pPr marL="365722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fld id="{42A576EC-8E01-7247-958E-0BC05C297F2F}" type="datetime1">
              <a:rPr lang="en-US" smtClean="0">
                <a:solidFill>
                  <a:prstClr val="black"/>
                </a:solidFill>
              </a:rPr>
              <a:pPr defTabSz="457153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062070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3"/>
            <a:ext cx="11887200" cy="914400"/>
          </a:xfrm>
          <a:solidFill>
            <a:schemeClr val="tx2"/>
          </a:solidFill>
        </p:spPr>
        <p:txBody>
          <a:bodyPr vert="horz" lIns="1188597" tIns="45715" rIns="274292" bIns="45715" rtlCol="0" anchor="ctr">
            <a:normAutofit/>
          </a:bodyPr>
          <a:lstStyle>
            <a:lvl1pPr marL="0" indent="0" algn="l" defTabSz="914305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317318" y="2048257"/>
            <a:ext cx="4569884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53" indent="0">
              <a:buNone/>
              <a:defRPr sz="2800"/>
            </a:lvl2pPr>
            <a:lvl3pPr marL="914305" indent="0">
              <a:buNone/>
              <a:defRPr sz="2400"/>
            </a:lvl3pPr>
            <a:lvl4pPr marL="1371458" indent="0">
              <a:buNone/>
              <a:defRPr sz="2000"/>
            </a:lvl4pPr>
            <a:lvl5pPr marL="1828610" indent="0">
              <a:buNone/>
              <a:defRPr sz="2000"/>
            </a:lvl5pPr>
            <a:lvl6pPr marL="2285763" indent="0">
              <a:buNone/>
              <a:defRPr sz="2000"/>
            </a:lvl6pPr>
            <a:lvl7pPr marL="2742915" indent="0">
              <a:buNone/>
              <a:defRPr sz="2000"/>
            </a:lvl7pPr>
            <a:lvl8pPr marL="3200068" indent="0">
              <a:buNone/>
              <a:defRPr sz="2000"/>
            </a:lvl8pPr>
            <a:lvl9pPr marL="365722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039112"/>
            <a:ext cx="6096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78" tIns="274292" rIns="274292" bIns="274292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indent="0">
              <a:buNone/>
              <a:defRPr sz="1200"/>
            </a:lvl2pPr>
            <a:lvl3pPr marL="914305" indent="0">
              <a:buNone/>
              <a:defRPr sz="1000"/>
            </a:lvl3pPr>
            <a:lvl4pPr marL="1371458" indent="0">
              <a:buNone/>
              <a:defRPr sz="900"/>
            </a:lvl4pPr>
            <a:lvl5pPr marL="1828610" indent="0">
              <a:buNone/>
              <a:defRPr sz="900"/>
            </a:lvl5pPr>
            <a:lvl6pPr marL="2285763" indent="0">
              <a:buNone/>
              <a:defRPr sz="900"/>
            </a:lvl6pPr>
            <a:lvl7pPr marL="2742915" indent="0">
              <a:buNone/>
              <a:defRPr sz="900"/>
            </a:lvl7pPr>
            <a:lvl8pPr marL="3200068" indent="0">
              <a:buNone/>
              <a:defRPr sz="900"/>
            </a:lvl8pPr>
            <a:lvl9pPr marL="3657220" indent="0">
              <a:buNone/>
              <a:defRPr sz="900"/>
            </a:lvl9pPr>
          </a:lstStyle>
          <a:p>
            <a:pPr marL="0" lvl="0" indent="0" algn="l" defTabSz="914305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fld id="{95B7663A-58F8-124F-8EAC-0BB93C8FCA7C}" type="datetime1">
              <a:rPr lang="en-US" smtClean="0">
                <a:solidFill>
                  <a:prstClr val="black"/>
                </a:solidFill>
              </a:rPr>
              <a:pPr defTabSz="457153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7487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91481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11887200" cy="877824"/>
          </a:xfrm>
        </p:spPr>
        <p:txBody>
          <a:bodyPr tIns="137145" bIns="137145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002307"/>
            <a:ext cx="10668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78" tIns="137145" rIns="274292" bIns="137145" rtlCol="0" anchor="t" anchorCtr="0">
            <a:normAutofit/>
          </a:bodyPr>
          <a:lstStyle>
            <a:lvl1pPr marL="0" indent="0" algn="l" defTabSz="914305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fld id="{D65513A5-A5EA-AD4C-BA91-81F20F54F527}" type="datetime1">
              <a:rPr lang="en-US" smtClean="0">
                <a:solidFill>
                  <a:prstClr val="black"/>
                </a:solidFill>
              </a:rPr>
              <a:pPr defTabSz="457153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236133" y="1129554"/>
            <a:ext cx="10651067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58748424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11887200" cy="877824"/>
          </a:xfrm>
        </p:spPr>
        <p:txBody>
          <a:bodyPr tIns="137145" bIns="137145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002307"/>
            <a:ext cx="10668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78" tIns="137145" rIns="274292" bIns="137145" rtlCol="0" anchor="t" anchorCtr="0">
            <a:normAutofit/>
          </a:bodyPr>
          <a:lstStyle>
            <a:lvl1pPr marL="0" indent="0" algn="l" defTabSz="914305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fld id="{F19655CA-5579-BB49-81EC-2BFEFCF3F322}" type="datetime1">
              <a:rPr lang="en-US" smtClean="0">
                <a:solidFill>
                  <a:prstClr val="black"/>
                </a:solidFill>
              </a:rPr>
              <a:pPr defTabSz="457153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236133" y="1129554"/>
            <a:ext cx="5315712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571489" y="1129554"/>
            <a:ext cx="5315712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71476183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11887200" cy="877824"/>
          </a:xfrm>
        </p:spPr>
        <p:txBody>
          <a:bodyPr tIns="137145" bIns="137145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002307"/>
            <a:ext cx="10668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78" tIns="137145" rIns="274292" bIns="137145" rtlCol="0" anchor="t" anchorCtr="0">
            <a:normAutofit/>
          </a:bodyPr>
          <a:lstStyle>
            <a:lvl1pPr marL="0" indent="0" algn="l" defTabSz="914305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fld id="{550F8851-B69B-5D42-9C77-738050D5A612}" type="datetime1">
              <a:rPr lang="en-US" smtClean="0">
                <a:solidFill>
                  <a:prstClr val="black"/>
                </a:solidFill>
              </a:rPr>
              <a:pPr defTabSz="457153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236133" y="1129554"/>
            <a:ext cx="880262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0058400" y="1129553"/>
            <a:ext cx="18288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10058400" y="2629169"/>
            <a:ext cx="18288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50835002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fld id="{649B2674-B43C-8B4B-8D1A-F84FD45D8646}" type="datetime1">
              <a:rPr lang="en-US" smtClean="0">
                <a:solidFill>
                  <a:prstClr val="black"/>
                </a:solidFill>
              </a:rPr>
              <a:pPr defTabSz="457153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318286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50071" y="1129554"/>
            <a:ext cx="1219200" cy="5533278"/>
          </a:xfrm>
        </p:spPr>
        <p:txBody>
          <a:bodyPr vert="eaVert" lIns="274292" tIns="685729" bIns="685729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90135" y="1734672"/>
            <a:ext cx="8568267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fld id="{82069F19-8054-6249-9989-B252B3B6725F}" type="datetime1">
              <a:rPr lang="en-US" smtClean="0">
                <a:solidFill>
                  <a:prstClr val="black"/>
                </a:solidFill>
              </a:rPr>
              <a:pPr defTabSz="457153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223643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078350"/>
            <a:ext cx="12192000" cy="1941027"/>
          </a:xfrm>
        </p:spPr>
        <p:txBody>
          <a:bodyPr lIns="274320"/>
          <a:lstStyle>
            <a:lvl1pPr algn="ctr">
              <a:lnSpc>
                <a:spcPct val="130000"/>
              </a:lnSpc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019378"/>
            <a:ext cx="12192000" cy="3838623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0" rIns="274320" bIns="548640" rtlCol="0" anchor="t" anchorCtr="0">
            <a:normAutofit/>
          </a:bodyPr>
          <a:lstStyle>
            <a:lvl1pPr marL="0" indent="0" algn="ctr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3957023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0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BF8090FA-E13A-D94F-A3FA-A27D4714505A}" type="datetime1">
              <a:rPr lang="en-US" smtClean="0">
                <a:solidFill>
                  <a:prstClr val="black"/>
                </a:solidFill>
              </a:rPr>
              <a:pPr defTabSz="457200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0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41357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118872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943600"/>
            <a:ext cx="10668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0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584A5575-994F-2F44-ABBD-CBB83A927F49}" type="datetime1">
              <a:rPr lang="en-US" smtClean="0">
                <a:solidFill>
                  <a:prstClr val="black"/>
                </a:solidFill>
              </a:rPr>
              <a:pPr defTabSz="457200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0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236133" y="1129553"/>
            <a:ext cx="10651067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12344813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118872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5484607"/>
            <a:ext cx="10668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0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9994A8F2-1436-6B4C-BFC5-CDA6DEA746B3}" type="datetime1">
              <a:rPr lang="en-US" smtClean="0">
                <a:solidFill>
                  <a:prstClr val="black"/>
                </a:solidFill>
              </a:rPr>
              <a:pPr defTabSz="457200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0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129178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90133" y="2595563"/>
            <a:ext cx="475488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63379" y="2595563"/>
            <a:ext cx="475488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773459" y="188260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7A867D39-5E23-0242-9925-092D7266AC39}" type="datetime1">
              <a:rPr lang="en-US" smtClean="0">
                <a:solidFill>
                  <a:prstClr val="black"/>
                </a:solidFill>
              </a:rPr>
              <a:pPr defTabSz="457200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94117" y="188260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22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F9A78-A249-1E49-A374-0B96268557D7}" type="datetimeFigureOut">
              <a:rPr lang="en-US" smtClean="0"/>
              <a:t>12/1/15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CC77C-2A44-6F43-AB23-2272CE4B8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0717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3"/>
            <a:ext cx="11887200" cy="914400"/>
          </a:xfrm>
          <a:solidFill>
            <a:schemeClr val="tx2"/>
          </a:solidFill>
        </p:spPr>
        <p:txBody>
          <a:bodyPr vert="horz" lIns="1188597" tIns="45715" rIns="274292" bIns="45715" rtlCol="0" anchor="ctr">
            <a:normAutofit/>
          </a:bodyPr>
          <a:lstStyle>
            <a:lvl1pPr marL="0" indent="0" algn="l" defTabSz="914305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3379" y="2590802"/>
            <a:ext cx="475488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600" indent="-344452">
              <a:defRPr sz="2000"/>
            </a:lvl6pPr>
            <a:lvl7pPr marL="2055600" indent="-344452">
              <a:defRPr sz="2000"/>
            </a:lvl7pPr>
            <a:lvl8pPr marL="2055600" indent="-344452">
              <a:defRPr sz="2000"/>
            </a:lvl8pPr>
            <a:lvl9pPr marL="2055600" indent="-344452"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01269" y="2039111"/>
            <a:ext cx="475488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78" tIns="274292" rIns="274292" bIns="274292" rtlCol="0" anchor="t" anchorCtr="0">
            <a:normAutofit/>
          </a:bodyPr>
          <a:lstStyle>
            <a:lvl1pPr marL="0" indent="0" algn="l" defTabSz="914305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indent="0">
              <a:buNone/>
              <a:defRPr sz="1200"/>
            </a:lvl2pPr>
            <a:lvl3pPr marL="914305" indent="0">
              <a:buNone/>
              <a:defRPr sz="1000"/>
            </a:lvl3pPr>
            <a:lvl4pPr marL="1371458" indent="0">
              <a:buNone/>
              <a:defRPr sz="900"/>
            </a:lvl4pPr>
            <a:lvl5pPr marL="1828610" indent="0">
              <a:buNone/>
              <a:defRPr sz="900"/>
            </a:lvl5pPr>
            <a:lvl6pPr marL="2285763" indent="0">
              <a:buNone/>
              <a:defRPr sz="900"/>
            </a:lvl6pPr>
            <a:lvl7pPr marL="2742915" indent="0">
              <a:buNone/>
              <a:defRPr sz="900"/>
            </a:lvl7pPr>
            <a:lvl8pPr marL="3200068" indent="0">
              <a:buNone/>
              <a:defRPr sz="900"/>
            </a:lvl8pPr>
            <a:lvl9pPr marL="365722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21049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4117" y="2017714"/>
            <a:ext cx="475488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94117" y="3065929"/>
            <a:ext cx="475488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63379" y="2017714"/>
            <a:ext cx="475488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63379" y="3065929"/>
            <a:ext cx="475488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773459" y="188260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F3C80CD1-14C4-484C-9A72-D97B6156B3D1}" type="datetime1">
              <a:rPr lang="en-US" smtClean="0">
                <a:solidFill>
                  <a:prstClr val="black"/>
                </a:solidFill>
              </a:rPr>
              <a:pPr defTabSz="457200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494117" y="188260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616037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985299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616037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985299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616037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985299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223324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773459" y="188260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AC736D33-0EC1-9045-840B-FAC920A75D58}" type="datetime1">
              <a:rPr lang="en-US" smtClean="0">
                <a:solidFill>
                  <a:prstClr val="black"/>
                </a:solidFill>
              </a:rPr>
              <a:pPr defTabSz="457200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94117" y="188260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126236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773459" y="188260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9223D087-4CA6-664E-978D-07C3D21B3CB3}" type="datetime1">
              <a:rPr lang="en-US" smtClean="0">
                <a:solidFill>
                  <a:prstClr val="black"/>
                </a:solidFill>
              </a:rPr>
              <a:pPr defTabSz="457200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494117" y="188260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938329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118872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3379" y="2590801"/>
            <a:ext cx="475488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01269" y="2039111"/>
            <a:ext cx="475488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773459" y="188260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42A576EC-8E01-7247-958E-0BC05C297F2F}" type="datetime1">
              <a:rPr lang="en-US" smtClean="0">
                <a:solidFill>
                  <a:prstClr val="black"/>
                </a:solidFill>
              </a:rPr>
              <a:pPr defTabSz="457200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94117" y="188260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58055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118872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317317" y="2048256"/>
            <a:ext cx="4569884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039112"/>
            <a:ext cx="6096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773459" y="188260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95B7663A-58F8-124F-8EAC-0BB93C8FCA7C}" type="datetime1">
              <a:rPr lang="en-US" smtClean="0">
                <a:solidFill>
                  <a:prstClr val="black"/>
                </a:solidFill>
              </a:rPr>
              <a:pPr defTabSz="457200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94117" y="188260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987434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118872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002306"/>
            <a:ext cx="10668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0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D65513A5-A5EA-AD4C-BA91-81F20F54F527}" type="datetime1">
              <a:rPr lang="en-US" smtClean="0">
                <a:solidFill>
                  <a:prstClr val="black"/>
                </a:solidFill>
              </a:rPr>
              <a:pPr defTabSz="457200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0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236133" y="1129553"/>
            <a:ext cx="10651067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0667718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118872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002306"/>
            <a:ext cx="10668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0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F19655CA-5579-BB49-81EC-2BFEFCF3F322}" type="datetime1">
              <a:rPr lang="en-US" smtClean="0">
                <a:solidFill>
                  <a:prstClr val="black"/>
                </a:solidFill>
              </a:rPr>
              <a:pPr defTabSz="457200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0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236133" y="1129553"/>
            <a:ext cx="5315712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571488" y="1129553"/>
            <a:ext cx="5315712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90565631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118872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002306"/>
            <a:ext cx="10668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0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550F8851-B69B-5D42-9C77-738050D5A612}" type="datetime1">
              <a:rPr lang="en-US" smtClean="0">
                <a:solidFill>
                  <a:prstClr val="black"/>
                </a:solidFill>
              </a:rPr>
              <a:pPr defTabSz="457200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0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236133" y="1129553"/>
            <a:ext cx="880262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0058400" y="1129553"/>
            <a:ext cx="18288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10058400" y="2629169"/>
            <a:ext cx="18288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7532932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0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649B2674-B43C-8B4B-8D1A-F84FD45D8646}" type="datetime1">
              <a:rPr lang="en-US" smtClean="0">
                <a:solidFill>
                  <a:prstClr val="black"/>
                </a:solidFill>
              </a:rPr>
              <a:pPr defTabSz="457200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0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20326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50071" y="1129554"/>
            <a:ext cx="1219200" cy="5533278"/>
          </a:xfrm>
        </p:spPr>
        <p:txBody>
          <a:bodyPr vert="eaVert" lIns="274320" tIns="685800" bIns="68580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90133" y="1734671"/>
            <a:ext cx="8568267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0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82069F19-8054-6249-9989-B252B3B6725F}" type="datetime1">
              <a:rPr lang="en-US" smtClean="0">
                <a:solidFill>
                  <a:prstClr val="black"/>
                </a:solidFill>
              </a:rPr>
              <a:pPr defTabSz="457200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0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1039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3"/>
            <a:ext cx="11887200" cy="914400"/>
          </a:xfrm>
          <a:solidFill>
            <a:schemeClr val="tx2"/>
          </a:solidFill>
        </p:spPr>
        <p:txBody>
          <a:bodyPr vert="horz" lIns="1188597" tIns="45715" rIns="274292" bIns="45715" rtlCol="0" anchor="ctr">
            <a:normAutofit/>
          </a:bodyPr>
          <a:lstStyle>
            <a:lvl1pPr marL="0" indent="0" algn="l" defTabSz="914305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317318" y="2048257"/>
            <a:ext cx="4569884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53" indent="0">
              <a:buNone/>
              <a:defRPr sz="2800"/>
            </a:lvl2pPr>
            <a:lvl3pPr marL="914305" indent="0">
              <a:buNone/>
              <a:defRPr sz="2400"/>
            </a:lvl3pPr>
            <a:lvl4pPr marL="1371458" indent="0">
              <a:buNone/>
              <a:defRPr sz="2000"/>
            </a:lvl4pPr>
            <a:lvl5pPr marL="1828610" indent="0">
              <a:buNone/>
              <a:defRPr sz="2000"/>
            </a:lvl5pPr>
            <a:lvl6pPr marL="2285763" indent="0">
              <a:buNone/>
              <a:defRPr sz="2000"/>
            </a:lvl6pPr>
            <a:lvl7pPr marL="2742915" indent="0">
              <a:buNone/>
              <a:defRPr sz="2000"/>
            </a:lvl7pPr>
            <a:lvl8pPr marL="3200068" indent="0">
              <a:buNone/>
              <a:defRPr sz="2000"/>
            </a:lvl8pPr>
            <a:lvl9pPr marL="365722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039112"/>
            <a:ext cx="6096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78" tIns="274292" rIns="274292" bIns="274292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indent="0">
              <a:buNone/>
              <a:defRPr sz="1200"/>
            </a:lvl2pPr>
            <a:lvl3pPr marL="914305" indent="0">
              <a:buNone/>
              <a:defRPr sz="1000"/>
            </a:lvl3pPr>
            <a:lvl4pPr marL="1371458" indent="0">
              <a:buNone/>
              <a:defRPr sz="900"/>
            </a:lvl4pPr>
            <a:lvl5pPr marL="1828610" indent="0">
              <a:buNone/>
              <a:defRPr sz="900"/>
            </a:lvl5pPr>
            <a:lvl6pPr marL="2285763" indent="0">
              <a:buNone/>
              <a:defRPr sz="900"/>
            </a:lvl6pPr>
            <a:lvl7pPr marL="2742915" indent="0">
              <a:buNone/>
              <a:defRPr sz="900"/>
            </a:lvl7pPr>
            <a:lvl8pPr marL="3200068" indent="0">
              <a:buNone/>
              <a:defRPr sz="900"/>
            </a:lvl8pPr>
            <a:lvl9pPr marL="3657220" indent="0">
              <a:buNone/>
              <a:defRPr sz="900"/>
            </a:lvl9pPr>
          </a:lstStyle>
          <a:p>
            <a:pPr marL="0" lvl="0" indent="0" algn="l" defTabSz="914305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1627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11887200" cy="877824"/>
          </a:xfrm>
        </p:spPr>
        <p:txBody>
          <a:bodyPr tIns="137145" bIns="137145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002307"/>
            <a:ext cx="10668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78" tIns="137145" rIns="274292" bIns="137145" rtlCol="0" anchor="t" anchorCtr="0">
            <a:normAutofit/>
          </a:bodyPr>
          <a:lstStyle>
            <a:lvl1pPr marL="0" indent="0" algn="l" defTabSz="914305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236133" y="1129554"/>
            <a:ext cx="10651067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455360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11887200" cy="877824"/>
          </a:xfrm>
        </p:spPr>
        <p:txBody>
          <a:bodyPr tIns="137145" bIns="137145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002307"/>
            <a:ext cx="10668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78" tIns="137145" rIns="274292" bIns="137145" rtlCol="0" anchor="t" anchorCtr="0">
            <a:normAutofit/>
          </a:bodyPr>
          <a:lstStyle>
            <a:lvl1pPr marL="0" indent="0" algn="l" defTabSz="914305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236133" y="1129554"/>
            <a:ext cx="5315712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571489" y="1129554"/>
            <a:ext cx="5315712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266824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11887200" cy="877824"/>
          </a:xfrm>
        </p:spPr>
        <p:txBody>
          <a:bodyPr tIns="137145" bIns="137145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002307"/>
            <a:ext cx="10668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78" tIns="137145" rIns="274292" bIns="137145" rtlCol="0" anchor="t" anchorCtr="0">
            <a:normAutofit/>
          </a:bodyPr>
          <a:lstStyle>
            <a:lvl1pPr marL="0" indent="0" algn="l" defTabSz="914305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236133" y="1129554"/>
            <a:ext cx="880262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0058400" y="1129553"/>
            <a:ext cx="18288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10058400" y="2629169"/>
            <a:ext cx="18288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033986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1717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50071" y="1129554"/>
            <a:ext cx="1219200" cy="5533278"/>
          </a:xfrm>
        </p:spPr>
        <p:txBody>
          <a:bodyPr vert="eaVert" lIns="274292" tIns="685729" bIns="685729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90135" y="1734672"/>
            <a:ext cx="8568267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r>
              <a:rPr lang="en-US" smtClean="0">
                <a:solidFill>
                  <a:prstClr val="black"/>
                </a:solidFill>
              </a:rPr>
              <a:t>Accenture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7255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078351"/>
            <a:ext cx="12192000" cy="1941027"/>
          </a:xfrm>
        </p:spPr>
        <p:txBody>
          <a:bodyPr lIns="274292"/>
          <a:lstStyle>
            <a:lvl1pPr algn="ctr">
              <a:lnSpc>
                <a:spcPct val="130000"/>
              </a:lnSpc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019379"/>
            <a:ext cx="12192000" cy="3838623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78" tIns="914305" rIns="274292" bIns="548583" rtlCol="0" anchor="t" anchorCtr="0">
            <a:normAutofit/>
          </a:bodyPr>
          <a:lstStyle>
            <a:lvl1pPr marL="0" indent="0" algn="ctr" defTabSz="914305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35204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fld id="{BF8090FA-E13A-D94F-A3FA-A27D4714505A}" type="datetime1">
              <a:rPr lang="en-US" smtClean="0">
                <a:solidFill>
                  <a:prstClr val="black"/>
                </a:solidFill>
              </a:rPr>
              <a:pPr defTabSz="457153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0381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118872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943600"/>
            <a:ext cx="10668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78" tIns="91430" rIns="274292" bIns="91430" rtlCol="0" anchor="t" anchorCtr="0"/>
          <a:lstStyle>
            <a:lvl1pPr marL="0" indent="0" algn="l" defTabSz="914305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fld id="{584A5575-994F-2F44-ABBD-CBB83A927F49}" type="datetime1">
              <a:rPr lang="en-US" smtClean="0">
                <a:solidFill>
                  <a:prstClr val="black"/>
                </a:solidFill>
              </a:rPr>
              <a:pPr defTabSz="457153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236133" y="1129553"/>
            <a:ext cx="10651067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22229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F9A78-A249-1E49-A374-0B96268557D7}" type="datetimeFigureOut">
              <a:rPr lang="en-US" smtClean="0"/>
              <a:t>12/1/15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CC77C-2A44-6F43-AB23-2272CE4B8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976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11887200" cy="2286000"/>
          </a:xfrm>
          <a:solidFill>
            <a:schemeClr val="tx2"/>
          </a:solidFill>
        </p:spPr>
        <p:txBody>
          <a:bodyPr vert="horz" lIns="1188597" tIns="45715" rIns="274292" bIns="45715" rtlCol="0" anchor="b" anchorCtr="0">
            <a:normAutofit/>
          </a:bodyPr>
          <a:lstStyle>
            <a:lvl1pPr marL="0" indent="0" algn="l" defTabSz="914305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5484608"/>
            <a:ext cx="10668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78" tIns="91430" rIns="274292" bIns="91430" rtlCol="0" anchor="ctr" anchorCtr="0">
            <a:normAutofit/>
          </a:bodyPr>
          <a:lstStyle>
            <a:lvl1pPr marL="0" indent="0" algn="l" defTabSz="914305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0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5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fld id="{9994A8F2-1436-6B4C-BFC5-CDA6DEA746B3}" type="datetime1">
              <a:rPr lang="en-US" smtClean="0">
                <a:solidFill>
                  <a:prstClr val="black"/>
                </a:solidFill>
              </a:rPr>
              <a:pPr defTabSz="457153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699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90133" y="2595564"/>
            <a:ext cx="475488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600" indent="-344452">
              <a:defRPr sz="1800"/>
            </a:lvl6pPr>
            <a:lvl7pPr marL="2055600" indent="-344452">
              <a:defRPr sz="1800"/>
            </a:lvl7pPr>
            <a:lvl8pPr marL="2055600" indent="-344452">
              <a:defRPr sz="1800"/>
            </a:lvl8pPr>
            <a:lvl9pPr marL="2055600" indent="-344452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63379" y="2595564"/>
            <a:ext cx="475488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600" indent="-344452">
              <a:defRPr sz="1800"/>
            </a:lvl6pPr>
            <a:lvl7pPr marL="2055600" indent="-344452">
              <a:defRPr sz="1800"/>
            </a:lvl7pPr>
            <a:lvl8pPr marL="2055600" indent="-344452">
              <a:defRPr sz="1800"/>
            </a:lvl8pPr>
            <a:lvl9pPr marL="2055600" indent="-344452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fld id="{7A867D39-5E23-0242-9925-092D7266AC39}" type="datetime1">
              <a:rPr lang="en-US" smtClean="0">
                <a:solidFill>
                  <a:prstClr val="black"/>
                </a:solidFill>
              </a:rPr>
              <a:pPr defTabSz="457153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6849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4117" y="2017714"/>
            <a:ext cx="475488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53" indent="0">
              <a:buNone/>
              <a:defRPr sz="2000" b="1"/>
            </a:lvl2pPr>
            <a:lvl3pPr marL="914305" indent="0">
              <a:buNone/>
              <a:defRPr sz="1800" b="1"/>
            </a:lvl3pPr>
            <a:lvl4pPr marL="1371458" indent="0">
              <a:buNone/>
              <a:defRPr sz="1600" b="1"/>
            </a:lvl4pPr>
            <a:lvl5pPr marL="1828610" indent="0">
              <a:buNone/>
              <a:defRPr sz="1600" b="1"/>
            </a:lvl5pPr>
            <a:lvl6pPr marL="2285763" indent="0">
              <a:buNone/>
              <a:defRPr sz="1600" b="1"/>
            </a:lvl6pPr>
            <a:lvl7pPr marL="2742915" indent="0">
              <a:buNone/>
              <a:defRPr sz="1600" b="1"/>
            </a:lvl7pPr>
            <a:lvl8pPr marL="3200068" indent="0">
              <a:buNone/>
              <a:defRPr sz="1600" b="1"/>
            </a:lvl8pPr>
            <a:lvl9pPr marL="365722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94117" y="3065929"/>
            <a:ext cx="475488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600" indent="-344452">
              <a:defRPr sz="1600"/>
            </a:lvl6pPr>
            <a:lvl7pPr marL="2055600" indent="-344452">
              <a:defRPr sz="1600"/>
            </a:lvl7pPr>
            <a:lvl8pPr marL="2055600" indent="-344452">
              <a:defRPr sz="1600"/>
            </a:lvl8pPr>
            <a:lvl9pPr marL="2055600" indent="-344452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63379" y="2017714"/>
            <a:ext cx="475488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53" indent="0">
              <a:buNone/>
              <a:defRPr sz="2000" b="1"/>
            </a:lvl2pPr>
            <a:lvl3pPr marL="914305" indent="0">
              <a:buNone/>
              <a:defRPr sz="1800" b="1"/>
            </a:lvl3pPr>
            <a:lvl4pPr marL="1371458" indent="0">
              <a:buNone/>
              <a:defRPr sz="1600" b="1"/>
            </a:lvl4pPr>
            <a:lvl5pPr marL="1828610" indent="0">
              <a:buNone/>
              <a:defRPr sz="1600" b="1"/>
            </a:lvl5pPr>
            <a:lvl6pPr marL="2285763" indent="0">
              <a:buNone/>
              <a:defRPr sz="1600" b="1"/>
            </a:lvl6pPr>
            <a:lvl7pPr marL="2742915" indent="0">
              <a:buNone/>
              <a:defRPr sz="1600" b="1"/>
            </a:lvl7pPr>
            <a:lvl8pPr marL="3200068" indent="0">
              <a:buNone/>
              <a:defRPr sz="1600" b="1"/>
            </a:lvl8pPr>
            <a:lvl9pPr marL="365722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63379" y="3065929"/>
            <a:ext cx="475488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600" indent="-344452">
              <a:defRPr sz="1600"/>
            </a:lvl6pPr>
            <a:lvl7pPr marL="2055600" indent="-344452">
              <a:defRPr sz="1600"/>
            </a:lvl7pPr>
            <a:lvl8pPr marL="2055600" indent="-344452">
              <a:defRPr sz="1600"/>
            </a:lvl8pPr>
            <a:lvl9pPr marL="2055600" indent="-344452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fld id="{F3C80CD1-14C4-484C-9A72-D97B6156B3D1}" type="datetime1">
              <a:rPr lang="en-US" smtClean="0">
                <a:solidFill>
                  <a:prstClr val="black"/>
                </a:solidFill>
              </a:rPr>
              <a:pPr defTabSz="457153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616039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985299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616039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985299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616039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985299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7097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fld id="{AC736D33-0EC1-9045-840B-FAC920A75D58}" type="datetime1">
              <a:rPr lang="en-US" smtClean="0">
                <a:solidFill>
                  <a:prstClr val="black"/>
                </a:solidFill>
              </a:rPr>
              <a:pPr defTabSz="457153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5359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fld id="{9223D087-4CA6-664E-978D-07C3D21B3CB3}" type="datetime1">
              <a:rPr lang="en-US" smtClean="0">
                <a:solidFill>
                  <a:prstClr val="black"/>
                </a:solidFill>
              </a:rPr>
              <a:pPr defTabSz="457153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9920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3"/>
            <a:ext cx="11887200" cy="914400"/>
          </a:xfrm>
          <a:solidFill>
            <a:schemeClr val="tx2"/>
          </a:solidFill>
        </p:spPr>
        <p:txBody>
          <a:bodyPr vert="horz" lIns="1188597" tIns="45715" rIns="274292" bIns="45715" rtlCol="0" anchor="ctr">
            <a:normAutofit/>
          </a:bodyPr>
          <a:lstStyle>
            <a:lvl1pPr marL="0" indent="0" algn="l" defTabSz="914305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3379" y="2590802"/>
            <a:ext cx="475488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600" indent="-344452">
              <a:defRPr sz="2000"/>
            </a:lvl6pPr>
            <a:lvl7pPr marL="2055600" indent="-344452">
              <a:defRPr sz="2000"/>
            </a:lvl7pPr>
            <a:lvl8pPr marL="2055600" indent="-344452">
              <a:defRPr sz="2000"/>
            </a:lvl8pPr>
            <a:lvl9pPr marL="2055600" indent="-344452"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01269" y="2039111"/>
            <a:ext cx="475488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78" tIns="274292" rIns="274292" bIns="274292" rtlCol="0" anchor="t" anchorCtr="0">
            <a:normAutofit/>
          </a:bodyPr>
          <a:lstStyle>
            <a:lvl1pPr marL="0" indent="0" algn="l" defTabSz="914305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indent="0">
              <a:buNone/>
              <a:defRPr sz="1200"/>
            </a:lvl2pPr>
            <a:lvl3pPr marL="914305" indent="0">
              <a:buNone/>
              <a:defRPr sz="1000"/>
            </a:lvl3pPr>
            <a:lvl4pPr marL="1371458" indent="0">
              <a:buNone/>
              <a:defRPr sz="900"/>
            </a:lvl4pPr>
            <a:lvl5pPr marL="1828610" indent="0">
              <a:buNone/>
              <a:defRPr sz="900"/>
            </a:lvl5pPr>
            <a:lvl6pPr marL="2285763" indent="0">
              <a:buNone/>
              <a:defRPr sz="900"/>
            </a:lvl6pPr>
            <a:lvl7pPr marL="2742915" indent="0">
              <a:buNone/>
              <a:defRPr sz="900"/>
            </a:lvl7pPr>
            <a:lvl8pPr marL="3200068" indent="0">
              <a:buNone/>
              <a:defRPr sz="900"/>
            </a:lvl8pPr>
            <a:lvl9pPr marL="365722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fld id="{42A576EC-8E01-7247-958E-0BC05C297F2F}" type="datetime1">
              <a:rPr lang="en-US" smtClean="0">
                <a:solidFill>
                  <a:prstClr val="black"/>
                </a:solidFill>
              </a:rPr>
              <a:pPr defTabSz="457153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4341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3"/>
            <a:ext cx="11887200" cy="914400"/>
          </a:xfrm>
          <a:solidFill>
            <a:schemeClr val="tx2"/>
          </a:solidFill>
        </p:spPr>
        <p:txBody>
          <a:bodyPr vert="horz" lIns="1188597" tIns="45715" rIns="274292" bIns="45715" rtlCol="0" anchor="ctr">
            <a:normAutofit/>
          </a:bodyPr>
          <a:lstStyle>
            <a:lvl1pPr marL="0" indent="0" algn="l" defTabSz="914305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317318" y="2048257"/>
            <a:ext cx="4569884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53" indent="0">
              <a:buNone/>
              <a:defRPr sz="2800"/>
            </a:lvl2pPr>
            <a:lvl3pPr marL="914305" indent="0">
              <a:buNone/>
              <a:defRPr sz="2400"/>
            </a:lvl3pPr>
            <a:lvl4pPr marL="1371458" indent="0">
              <a:buNone/>
              <a:defRPr sz="2000"/>
            </a:lvl4pPr>
            <a:lvl5pPr marL="1828610" indent="0">
              <a:buNone/>
              <a:defRPr sz="2000"/>
            </a:lvl5pPr>
            <a:lvl6pPr marL="2285763" indent="0">
              <a:buNone/>
              <a:defRPr sz="2000"/>
            </a:lvl6pPr>
            <a:lvl7pPr marL="2742915" indent="0">
              <a:buNone/>
              <a:defRPr sz="2000"/>
            </a:lvl7pPr>
            <a:lvl8pPr marL="3200068" indent="0">
              <a:buNone/>
              <a:defRPr sz="2000"/>
            </a:lvl8pPr>
            <a:lvl9pPr marL="365722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039112"/>
            <a:ext cx="6096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78" tIns="274292" rIns="274292" bIns="274292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indent="0">
              <a:buNone/>
              <a:defRPr sz="1200"/>
            </a:lvl2pPr>
            <a:lvl3pPr marL="914305" indent="0">
              <a:buNone/>
              <a:defRPr sz="1000"/>
            </a:lvl3pPr>
            <a:lvl4pPr marL="1371458" indent="0">
              <a:buNone/>
              <a:defRPr sz="900"/>
            </a:lvl4pPr>
            <a:lvl5pPr marL="1828610" indent="0">
              <a:buNone/>
              <a:defRPr sz="900"/>
            </a:lvl5pPr>
            <a:lvl6pPr marL="2285763" indent="0">
              <a:buNone/>
              <a:defRPr sz="900"/>
            </a:lvl6pPr>
            <a:lvl7pPr marL="2742915" indent="0">
              <a:buNone/>
              <a:defRPr sz="900"/>
            </a:lvl7pPr>
            <a:lvl8pPr marL="3200068" indent="0">
              <a:buNone/>
              <a:defRPr sz="900"/>
            </a:lvl8pPr>
            <a:lvl9pPr marL="3657220" indent="0">
              <a:buNone/>
              <a:defRPr sz="900"/>
            </a:lvl9pPr>
          </a:lstStyle>
          <a:p>
            <a:pPr marL="0" lvl="0" indent="0" algn="l" defTabSz="914305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fld id="{95B7663A-58F8-124F-8EAC-0BB93C8FCA7C}" type="datetime1">
              <a:rPr lang="en-US" smtClean="0">
                <a:solidFill>
                  <a:prstClr val="black"/>
                </a:solidFill>
              </a:rPr>
              <a:pPr defTabSz="457153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8290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11887200" cy="877824"/>
          </a:xfrm>
        </p:spPr>
        <p:txBody>
          <a:bodyPr tIns="137145" bIns="137145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002307"/>
            <a:ext cx="10668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78" tIns="137145" rIns="274292" bIns="137145" rtlCol="0" anchor="t" anchorCtr="0">
            <a:normAutofit/>
          </a:bodyPr>
          <a:lstStyle>
            <a:lvl1pPr marL="0" indent="0" algn="l" defTabSz="914305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fld id="{D65513A5-A5EA-AD4C-BA91-81F20F54F527}" type="datetime1">
              <a:rPr lang="en-US" smtClean="0">
                <a:solidFill>
                  <a:prstClr val="black"/>
                </a:solidFill>
              </a:rPr>
              <a:pPr defTabSz="457153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236133" y="1129554"/>
            <a:ext cx="10651067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444993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11887200" cy="877824"/>
          </a:xfrm>
        </p:spPr>
        <p:txBody>
          <a:bodyPr tIns="137145" bIns="137145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002307"/>
            <a:ext cx="10668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78" tIns="137145" rIns="274292" bIns="137145" rtlCol="0" anchor="t" anchorCtr="0">
            <a:normAutofit/>
          </a:bodyPr>
          <a:lstStyle>
            <a:lvl1pPr marL="0" indent="0" algn="l" defTabSz="914305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fld id="{F19655CA-5579-BB49-81EC-2BFEFCF3F322}" type="datetime1">
              <a:rPr lang="en-US" smtClean="0">
                <a:solidFill>
                  <a:prstClr val="black"/>
                </a:solidFill>
              </a:rPr>
              <a:pPr defTabSz="457153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236133" y="1129554"/>
            <a:ext cx="5315712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571489" y="1129554"/>
            <a:ext cx="5315712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5610007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11887200" cy="877824"/>
          </a:xfrm>
        </p:spPr>
        <p:txBody>
          <a:bodyPr tIns="137145" bIns="137145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002307"/>
            <a:ext cx="10668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78" tIns="137145" rIns="274292" bIns="137145" rtlCol="0" anchor="t" anchorCtr="0">
            <a:normAutofit/>
          </a:bodyPr>
          <a:lstStyle>
            <a:lvl1pPr marL="0" indent="0" algn="l" defTabSz="914305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fld id="{550F8851-B69B-5D42-9C77-738050D5A612}" type="datetime1">
              <a:rPr lang="en-US" smtClean="0">
                <a:solidFill>
                  <a:prstClr val="black"/>
                </a:solidFill>
              </a:rPr>
              <a:pPr defTabSz="457153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236133" y="1129554"/>
            <a:ext cx="880262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0058400" y="1129553"/>
            <a:ext cx="18288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10058400" y="2629169"/>
            <a:ext cx="18288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90386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F9A78-A249-1E49-A374-0B96268557D7}" type="datetimeFigureOut">
              <a:rPr lang="en-US" smtClean="0"/>
              <a:t>12/1/15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CC77C-2A44-6F43-AB23-2272CE4B8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68422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fld id="{649B2674-B43C-8B4B-8D1A-F84FD45D8646}" type="datetime1">
              <a:rPr lang="en-US" smtClean="0">
                <a:solidFill>
                  <a:prstClr val="black"/>
                </a:solidFill>
              </a:rPr>
              <a:pPr defTabSz="457153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3915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50071" y="1129554"/>
            <a:ext cx="1219200" cy="5533278"/>
          </a:xfrm>
        </p:spPr>
        <p:txBody>
          <a:bodyPr vert="eaVert" lIns="274292" tIns="685729" bIns="685729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90135" y="1734672"/>
            <a:ext cx="8568267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fld id="{82069F19-8054-6249-9989-B252B3B6725F}" type="datetime1">
              <a:rPr lang="en-US" smtClean="0">
                <a:solidFill>
                  <a:prstClr val="black"/>
                </a:solidFill>
              </a:rPr>
              <a:pPr defTabSz="457153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86395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078351"/>
            <a:ext cx="12192000" cy="1941027"/>
          </a:xfrm>
        </p:spPr>
        <p:txBody>
          <a:bodyPr lIns="274292"/>
          <a:lstStyle>
            <a:lvl1pPr algn="ctr">
              <a:lnSpc>
                <a:spcPct val="130000"/>
              </a:lnSpc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019379"/>
            <a:ext cx="12192000" cy="3838623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78" tIns="914305" rIns="274292" bIns="548583" rtlCol="0" anchor="t" anchorCtr="0">
            <a:normAutofit/>
          </a:bodyPr>
          <a:lstStyle>
            <a:lvl1pPr marL="0" indent="0" algn="ctr" defTabSz="914305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54152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fld id="{BF8090FA-E13A-D94F-A3FA-A27D4714505A}" type="datetime1">
              <a:rPr lang="en-US" smtClean="0">
                <a:solidFill>
                  <a:prstClr val="black"/>
                </a:solidFill>
              </a:rPr>
              <a:pPr defTabSz="457153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6520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118872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943600"/>
            <a:ext cx="10668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78" tIns="91430" rIns="274292" bIns="91430" rtlCol="0" anchor="t" anchorCtr="0"/>
          <a:lstStyle>
            <a:lvl1pPr marL="0" indent="0" algn="l" defTabSz="914305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fld id="{584A5575-994F-2F44-ABBD-CBB83A927F49}" type="datetime1">
              <a:rPr lang="en-US" smtClean="0">
                <a:solidFill>
                  <a:prstClr val="black"/>
                </a:solidFill>
              </a:rPr>
              <a:pPr defTabSz="457153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236133" y="1129553"/>
            <a:ext cx="10651067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8005248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11887200" cy="2286000"/>
          </a:xfrm>
          <a:solidFill>
            <a:schemeClr val="tx2"/>
          </a:solidFill>
        </p:spPr>
        <p:txBody>
          <a:bodyPr vert="horz" lIns="1188597" tIns="45715" rIns="274292" bIns="45715" rtlCol="0" anchor="b" anchorCtr="0">
            <a:normAutofit/>
          </a:bodyPr>
          <a:lstStyle>
            <a:lvl1pPr marL="0" indent="0" algn="l" defTabSz="914305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5484608"/>
            <a:ext cx="10668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78" tIns="91430" rIns="274292" bIns="91430" rtlCol="0" anchor="ctr" anchorCtr="0">
            <a:normAutofit/>
          </a:bodyPr>
          <a:lstStyle>
            <a:lvl1pPr marL="0" indent="0" algn="l" defTabSz="914305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0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5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fld id="{9994A8F2-1436-6B4C-BFC5-CDA6DEA746B3}" type="datetime1">
              <a:rPr lang="en-US" smtClean="0">
                <a:solidFill>
                  <a:prstClr val="black"/>
                </a:solidFill>
              </a:rPr>
              <a:pPr defTabSz="457153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4940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90133" y="2595564"/>
            <a:ext cx="475488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600" indent="-344452">
              <a:defRPr sz="1800"/>
            </a:lvl6pPr>
            <a:lvl7pPr marL="2055600" indent="-344452">
              <a:defRPr sz="1800"/>
            </a:lvl7pPr>
            <a:lvl8pPr marL="2055600" indent="-344452">
              <a:defRPr sz="1800"/>
            </a:lvl8pPr>
            <a:lvl9pPr marL="2055600" indent="-344452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63379" y="2595564"/>
            <a:ext cx="475488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600" indent="-344452">
              <a:defRPr sz="1800"/>
            </a:lvl6pPr>
            <a:lvl7pPr marL="2055600" indent="-344452">
              <a:defRPr sz="1800"/>
            </a:lvl7pPr>
            <a:lvl8pPr marL="2055600" indent="-344452">
              <a:defRPr sz="1800"/>
            </a:lvl8pPr>
            <a:lvl9pPr marL="2055600" indent="-344452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fld id="{7A867D39-5E23-0242-9925-092D7266AC39}" type="datetime1">
              <a:rPr lang="en-US" smtClean="0">
                <a:solidFill>
                  <a:prstClr val="black"/>
                </a:solidFill>
              </a:rPr>
              <a:pPr defTabSz="457153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1052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4117" y="2017714"/>
            <a:ext cx="475488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53" indent="0">
              <a:buNone/>
              <a:defRPr sz="2000" b="1"/>
            </a:lvl2pPr>
            <a:lvl3pPr marL="914305" indent="0">
              <a:buNone/>
              <a:defRPr sz="1800" b="1"/>
            </a:lvl3pPr>
            <a:lvl4pPr marL="1371458" indent="0">
              <a:buNone/>
              <a:defRPr sz="1600" b="1"/>
            </a:lvl4pPr>
            <a:lvl5pPr marL="1828610" indent="0">
              <a:buNone/>
              <a:defRPr sz="1600" b="1"/>
            </a:lvl5pPr>
            <a:lvl6pPr marL="2285763" indent="0">
              <a:buNone/>
              <a:defRPr sz="1600" b="1"/>
            </a:lvl6pPr>
            <a:lvl7pPr marL="2742915" indent="0">
              <a:buNone/>
              <a:defRPr sz="1600" b="1"/>
            </a:lvl7pPr>
            <a:lvl8pPr marL="3200068" indent="0">
              <a:buNone/>
              <a:defRPr sz="1600" b="1"/>
            </a:lvl8pPr>
            <a:lvl9pPr marL="365722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94117" y="3065929"/>
            <a:ext cx="475488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600" indent="-344452">
              <a:defRPr sz="1600"/>
            </a:lvl6pPr>
            <a:lvl7pPr marL="2055600" indent="-344452">
              <a:defRPr sz="1600"/>
            </a:lvl7pPr>
            <a:lvl8pPr marL="2055600" indent="-344452">
              <a:defRPr sz="1600"/>
            </a:lvl8pPr>
            <a:lvl9pPr marL="2055600" indent="-344452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63379" y="2017714"/>
            <a:ext cx="475488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53" indent="0">
              <a:buNone/>
              <a:defRPr sz="2000" b="1"/>
            </a:lvl2pPr>
            <a:lvl3pPr marL="914305" indent="0">
              <a:buNone/>
              <a:defRPr sz="1800" b="1"/>
            </a:lvl3pPr>
            <a:lvl4pPr marL="1371458" indent="0">
              <a:buNone/>
              <a:defRPr sz="1600" b="1"/>
            </a:lvl4pPr>
            <a:lvl5pPr marL="1828610" indent="0">
              <a:buNone/>
              <a:defRPr sz="1600" b="1"/>
            </a:lvl5pPr>
            <a:lvl6pPr marL="2285763" indent="0">
              <a:buNone/>
              <a:defRPr sz="1600" b="1"/>
            </a:lvl6pPr>
            <a:lvl7pPr marL="2742915" indent="0">
              <a:buNone/>
              <a:defRPr sz="1600" b="1"/>
            </a:lvl7pPr>
            <a:lvl8pPr marL="3200068" indent="0">
              <a:buNone/>
              <a:defRPr sz="1600" b="1"/>
            </a:lvl8pPr>
            <a:lvl9pPr marL="365722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63379" y="3065929"/>
            <a:ext cx="475488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600" indent="-344452">
              <a:defRPr sz="1600"/>
            </a:lvl6pPr>
            <a:lvl7pPr marL="2055600" indent="-344452">
              <a:defRPr sz="1600"/>
            </a:lvl7pPr>
            <a:lvl8pPr marL="2055600" indent="-344452">
              <a:defRPr sz="1600"/>
            </a:lvl8pPr>
            <a:lvl9pPr marL="2055600" indent="-344452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fld id="{F3C80CD1-14C4-484C-9A72-D97B6156B3D1}" type="datetime1">
              <a:rPr lang="en-US" smtClean="0">
                <a:solidFill>
                  <a:prstClr val="black"/>
                </a:solidFill>
              </a:rPr>
              <a:pPr defTabSz="457153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616039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985299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616039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985299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616039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985299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503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fld id="{AC736D33-0EC1-9045-840B-FAC920A75D58}" type="datetime1">
              <a:rPr lang="en-US" smtClean="0">
                <a:solidFill>
                  <a:prstClr val="black"/>
                </a:solidFill>
              </a:rPr>
              <a:pPr defTabSz="457153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00529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fld id="{9223D087-4CA6-664E-978D-07C3D21B3CB3}" type="datetime1">
              <a:rPr lang="en-US" smtClean="0">
                <a:solidFill>
                  <a:prstClr val="black"/>
                </a:solidFill>
              </a:rPr>
              <a:pPr defTabSz="457153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990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F9A78-A249-1E49-A374-0B96268557D7}" type="datetimeFigureOut">
              <a:rPr lang="en-US" smtClean="0"/>
              <a:t>12/1/15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CC77C-2A44-6F43-AB23-2272CE4B8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1798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3"/>
            <a:ext cx="11887200" cy="914400"/>
          </a:xfrm>
          <a:solidFill>
            <a:schemeClr val="tx2"/>
          </a:solidFill>
        </p:spPr>
        <p:txBody>
          <a:bodyPr vert="horz" lIns="1188597" tIns="45715" rIns="274292" bIns="45715" rtlCol="0" anchor="ctr">
            <a:normAutofit/>
          </a:bodyPr>
          <a:lstStyle>
            <a:lvl1pPr marL="0" indent="0" algn="l" defTabSz="914305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3379" y="2590802"/>
            <a:ext cx="475488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600" indent="-344452">
              <a:defRPr sz="2000"/>
            </a:lvl6pPr>
            <a:lvl7pPr marL="2055600" indent="-344452">
              <a:defRPr sz="2000"/>
            </a:lvl7pPr>
            <a:lvl8pPr marL="2055600" indent="-344452">
              <a:defRPr sz="2000"/>
            </a:lvl8pPr>
            <a:lvl9pPr marL="2055600" indent="-344452"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01269" y="2039111"/>
            <a:ext cx="475488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78" tIns="274292" rIns="274292" bIns="274292" rtlCol="0" anchor="t" anchorCtr="0">
            <a:normAutofit/>
          </a:bodyPr>
          <a:lstStyle>
            <a:lvl1pPr marL="0" indent="0" algn="l" defTabSz="914305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indent="0">
              <a:buNone/>
              <a:defRPr sz="1200"/>
            </a:lvl2pPr>
            <a:lvl3pPr marL="914305" indent="0">
              <a:buNone/>
              <a:defRPr sz="1000"/>
            </a:lvl3pPr>
            <a:lvl4pPr marL="1371458" indent="0">
              <a:buNone/>
              <a:defRPr sz="900"/>
            </a:lvl4pPr>
            <a:lvl5pPr marL="1828610" indent="0">
              <a:buNone/>
              <a:defRPr sz="900"/>
            </a:lvl5pPr>
            <a:lvl6pPr marL="2285763" indent="0">
              <a:buNone/>
              <a:defRPr sz="900"/>
            </a:lvl6pPr>
            <a:lvl7pPr marL="2742915" indent="0">
              <a:buNone/>
              <a:defRPr sz="900"/>
            </a:lvl7pPr>
            <a:lvl8pPr marL="3200068" indent="0">
              <a:buNone/>
              <a:defRPr sz="900"/>
            </a:lvl8pPr>
            <a:lvl9pPr marL="365722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fld id="{42A576EC-8E01-7247-958E-0BC05C297F2F}" type="datetime1">
              <a:rPr lang="en-US" smtClean="0">
                <a:solidFill>
                  <a:prstClr val="black"/>
                </a:solidFill>
              </a:rPr>
              <a:pPr defTabSz="457153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4328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3"/>
            <a:ext cx="11887200" cy="914400"/>
          </a:xfrm>
          <a:solidFill>
            <a:schemeClr val="tx2"/>
          </a:solidFill>
        </p:spPr>
        <p:txBody>
          <a:bodyPr vert="horz" lIns="1188597" tIns="45715" rIns="274292" bIns="45715" rtlCol="0" anchor="ctr">
            <a:normAutofit/>
          </a:bodyPr>
          <a:lstStyle>
            <a:lvl1pPr marL="0" indent="0" algn="l" defTabSz="914305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317318" y="2048257"/>
            <a:ext cx="4569884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53" indent="0">
              <a:buNone/>
              <a:defRPr sz="2800"/>
            </a:lvl2pPr>
            <a:lvl3pPr marL="914305" indent="0">
              <a:buNone/>
              <a:defRPr sz="2400"/>
            </a:lvl3pPr>
            <a:lvl4pPr marL="1371458" indent="0">
              <a:buNone/>
              <a:defRPr sz="2000"/>
            </a:lvl4pPr>
            <a:lvl5pPr marL="1828610" indent="0">
              <a:buNone/>
              <a:defRPr sz="2000"/>
            </a:lvl5pPr>
            <a:lvl6pPr marL="2285763" indent="0">
              <a:buNone/>
              <a:defRPr sz="2000"/>
            </a:lvl6pPr>
            <a:lvl7pPr marL="2742915" indent="0">
              <a:buNone/>
              <a:defRPr sz="2000"/>
            </a:lvl7pPr>
            <a:lvl8pPr marL="3200068" indent="0">
              <a:buNone/>
              <a:defRPr sz="2000"/>
            </a:lvl8pPr>
            <a:lvl9pPr marL="365722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039112"/>
            <a:ext cx="6096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78" tIns="274292" rIns="274292" bIns="274292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indent="0">
              <a:buNone/>
              <a:defRPr sz="1200"/>
            </a:lvl2pPr>
            <a:lvl3pPr marL="914305" indent="0">
              <a:buNone/>
              <a:defRPr sz="1000"/>
            </a:lvl3pPr>
            <a:lvl4pPr marL="1371458" indent="0">
              <a:buNone/>
              <a:defRPr sz="900"/>
            </a:lvl4pPr>
            <a:lvl5pPr marL="1828610" indent="0">
              <a:buNone/>
              <a:defRPr sz="900"/>
            </a:lvl5pPr>
            <a:lvl6pPr marL="2285763" indent="0">
              <a:buNone/>
              <a:defRPr sz="900"/>
            </a:lvl6pPr>
            <a:lvl7pPr marL="2742915" indent="0">
              <a:buNone/>
              <a:defRPr sz="900"/>
            </a:lvl7pPr>
            <a:lvl8pPr marL="3200068" indent="0">
              <a:buNone/>
              <a:defRPr sz="900"/>
            </a:lvl8pPr>
            <a:lvl9pPr marL="3657220" indent="0">
              <a:buNone/>
              <a:defRPr sz="900"/>
            </a:lvl9pPr>
          </a:lstStyle>
          <a:p>
            <a:pPr marL="0" lvl="0" indent="0" algn="l" defTabSz="914305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fld id="{95B7663A-58F8-124F-8EAC-0BB93C8FCA7C}" type="datetime1">
              <a:rPr lang="en-US" smtClean="0">
                <a:solidFill>
                  <a:prstClr val="black"/>
                </a:solidFill>
              </a:rPr>
              <a:pPr defTabSz="457153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07352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11887200" cy="877824"/>
          </a:xfrm>
        </p:spPr>
        <p:txBody>
          <a:bodyPr tIns="137145" bIns="137145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002307"/>
            <a:ext cx="10668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78" tIns="137145" rIns="274292" bIns="137145" rtlCol="0" anchor="t" anchorCtr="0">
            <a:normAutofit/>
          </a:bodyPr>
          <a:lstStyle>
            <a:lvl1pPr marL="0" indent="0" algn="l" defTabSz="914305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fld id="{D65513A5-A5EA-AD4C-BA91-81F20F54F527}" type="datetime1">
              <a:rPr lang="en-US" smtClean="0">
                <a:solidFill>
                  <a:prstClr val="black"/>
                </a:solidFill>
              </a:rPr>
              <a:pPr defTabSz="457153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236133" y="1129554"/>
            <a:ext cx="10651067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0418869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11887200" cy="877824"/>
          </a:xfrm>
        </p:spPr>
        <p:txBody>
          <a:bodyPr tIns="137145" bIns="137145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002307"/>
            <a:ext cx="10668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78" tIns="137145" rIns="274292" bIns="137145" rtlCol="0" anchor="t" anchorCtr="0">
            <a:normAutofit/>
          </a:bodyPr>
          <a:lstStyle>
            <a:lvl1pPr marL="0" indent="0" algn="l" defTabSz="914305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fld id="{F19655CA-5579-BB49-81EC-2BFEFCF3F322}" type="datetime1">
              <a:rPr lang="en-US" smtClean="0">
                <a:solidFill>
                  <a:prstClr val="black"/>
                </a:solidFill>
              </a:rPr>
              <a:pPr defTabSz="457153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236133" y="1129554"/>
            <a:ext cx="5315712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571489" y="1129554"/>
            <a:ext cx="5315712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678113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11887200" cy="877824"/>
          </a:xfrm>
        </p:spPr>
        <p:txBody>
          <a:bodyPr tIns="137145" bIns="137145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002307"/>
            <a:ext cx="10668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78" tIns="137145" rIns="274292" bIns="137145" rtlCol="0" anchor="t" anchorCtr="0">
            <a:normAutofit/>
          </a:bodyPr>
          <a:lstStyle>
            <a:lvl1pPr marL="0" indent="0" algn="l" defTabSz="914305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fld id="{550F8851-B69B-5D42-9C77-738050D5A612}" type="datetime1">
              <a:rPr lang="en-US" smtClean="0">
                <a:solidFill>
                  <a:prstClr val="black"/>
                </a:solidFill>
              </a:rPr>
              <a:pPr defTabSz="457153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236133" y="1129554"/>
            <a:ext cx="880262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0058400" y="1129553"/>
            <a:ext cx="18288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10058400" y="2629169"/>
            <a:ext cx="18288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8880527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fld id="{649B2674-B43C-8B4B-8D1A-F84FD45D8646}" type="datetime1">
              <a:rPr lang="en-US" smtClean="0">
                <a:solidFill>
                  <a:prstClr val="black"/>
                </a:solidFill>
              </a:rPr>
              <a:pPr defTabSz="457153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27377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50071" y="1129554"/>
            <a:ext cx="1219200" cy="5533278"/>
          </a:xfrm>
        </p:spPr>
        <p:txBody>
          <a:bodyPr vert="eaVert" lIns="274292" tIns="685729" bIns="685729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90135" y="1734672"/>
            <a:ext cx="8568267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fld id="{82069F19-8054-6249-9989-B252B3B6725F}" type="datetime1">
              <a:rPr lang="en-US" smtClean="0">
                <a:solidFill>
                  <a:prstClr val="black"/>
                </a:solidFill>
              </a:rPr>
              <a:pPr defTabSz="457153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00629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1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8A94-16B3-8645-9570-3830977E3880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12/1/15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0DB5-9364-8E4F-8972-F4A2FB6905E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63405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8A94-16B3-8645-9570-3830977E3880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12/1/15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0DB5-9364-8E4F-8972-F4A2FB6905E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11486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5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0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5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8A94-16B3-8645-9570-3830977E3880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12/1/15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0DB5-9364-8E4F-8972-F4A2FB6905E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008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F9A78-A249-1E49-A374-0B96268557D7}" type="datetimeFigureOut">
              <a:rPr lang="en-US" smtClean="0"/>
              <a:t>12/1/15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CC77C-2A44-6F43-AB23-2272CE4B8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52985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8A94-16B3-8645-9570-3830977E3880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12/1/15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0DB5-9364-8E4F-8972-F4A2FB6905E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62435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3" indent="0">
              <a:buNone/>
              <a:defRPr sz="2000" b="1"/>
            </a:lvl2pPr>
            <a:lvl3pPr marL="914305" indent="0">
              <a:buNone/>
              <a:defRPr sz="1800" b="1"/>
            </a:lvl3pPr>
            <a:lvl4pPr marL="1371458" indent="0">
              <a:buNone/>
              <a:defRPr sz="1600" b="1"/>
            </a:lvl4pPr>
            <a:lvl5pPr marL="1828610" indent="0">
              <a:buNone/>
              <a:defRPr sz="1600" b="1"/>
            </a:lvl5pPr>
            <a:lvl6pPr marL="2285763" indent="0">
              <a:buNone/>
              <a:defRPr sz="1600" b="1"/>
            </a:lvl6pPr>
            <a:lvl7pPr marL="2742915" indent="0">
              <a:buNone/>
              <a:defRPr sz="1600" b="1"/>
            </a:lvl7pPr>
            <a:lvl8pPr marL="3200068" indent="0">
              <a:buNone/>
              <a:defRPr sz="1600" b="1"/>
            </a:lvl8pPr>
            <a:lvl9pPr marL="365722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4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3" indent="0">
              <a:buNone/>
              <a:defRPr sz="2000" b="1"/>
            </a:lvl2pPr>
            <a:lvl3pPr marL="914305" indent="0">
              <a:buNone/>
              <a:defRPr sz="1800" b="1"/>
            </a:lvl3pPr>
            <a:lvl4pPr marL="1371458" indent="0">
              <a:buNone/>
              <a:defRPr sz="1600" b="1"/>
            </a:lvl4pPr>
            <a:lvl5pPr marL="1828610" indent="0">
              <a:buNone/>
              <a:defRPr sz="1600" b="1"/>
            </a:lvl5pPr>
            <a:lvl6pPr marL="2285763" indent="0">
              <a:buNone/>
              <a:defRPr sz="1600" b="1"/>
            </a:lvl6pPr>
            <a:lvl7pPr marL="2742915" indent="0">
              <a:buNone/>
              <a:defRPr sz="1600" b="1"/>
            </a:lvl7pPr>
            <a:lvl8pPr marL="3200068" indent="0">
              <a:buNone/>
              <a:defRPr sz="1600" b="1"/>
            </a:lvl8pPr>
            <a:lvl9pPr marL="365722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8A94-16B3-8645-9570-3830977E3880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12/1/15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0DB5-9364-8E4F-8972-F4A2FB6905E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59152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8A94-16B3-8645-9570-3830977E3880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12/1/15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0DB5-9364-8E4F-8972-F4A2FB6905E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76876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8A94-16B3-8645-9570-3830977E3880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12/1/15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0DB5-9364-8E4F-8972-F4A2FB6905E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3324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5" y="273052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53" indent="0">
              <a:buNone/>
              <a:defRPr sz="1200"/>
            </a:lvl2pPr>
            <a:lvl3pPr marL="914305" indent="0">
              <a:buNone/>
              <a:defRPr sz="1000"/>
            </a:lvl3pPr>
            <a:lvl4pPr marL="1371458" indent="0">
              <a:buNone/>
              <a:defRPr sz="900"/>
            </a:lvl4pPr>
            <a:lvl5pPr marL="1828610" indent="0">
              <a:buNone/>
              <a:defRPr sz="900"/>
            </a:lvl5pPr>
            <a:lvl6pPr marL="2285763" indent="0">
              <a:buNone/>
              <a:defRPr sz="900"/>
            </a:lvl6pPr>
            <a:lvl7pPr marL="2742915" indent="0">
              <a:buNone/>
              <a:defRPr sz="900"/>
            </a:lvl7pPr>
            <a:lvl8pPr marL="3200068" indent="0">
              <a:buNone/>
              <a:defRPr sz="900"/>
            </a:lvl8pPr>
            <a:lvl9pPr marL="365722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8A94-16B3-8645-9570-3830977E3880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12/1/15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0DB5-9364-8E4F-8972-F4A2FB6905E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24071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3" indent="0">
              <a:buNone/>
              <a:defRPr sz="2800"/>
            </a:lvl2pPr>
            <a:lvl3pPr marL="914305" indent="0">
              <a:buNone/>
              <a:defRPr sz="2400"/>
            </a:lvl3pPr>
            <a:lvl4pPr marL="1371458" indent="0">
              <a:buNone/>
              <a:defRPr sz="2000"/>
            </a:lvl4pPr>
            <a:lvl5pPr marL="1828610" indent="0">
              <a:buNone/>
              <a:defRPr sz="2000"/>
            </a:lvl5pPr>
            <a:lvl6pPr marL="2285763" indent="0">
              <a:buNone/>
              <a:defRPr sz="2000"/>
            </a:lvl6pPr>
            <a:lvl7pPr marL="2742915" indent="0">
              <a:buNone/>
              <a:defRPr sz="2000"/>
            </a:lvl7pPr>
            <a:lvl8pPr marL="3200068" indent="0">
              <a:buNone/>
              <a:defRPr sz="2000"/>
            </a:lvl8pPr>
            <a:lvl9pPr marL="365722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53" indent="0">
              <a:buNone/>
              <a:defRPr sz="1200"/>
            </a:lvl2pPr>
            <a:lvl3pPr marL="914305" indent="0">
              <a:buNone/>
              <a:defRPr sz="1000"/>
            </a:lvl3pPr>
            <a:lvl4pPr marL="1371458" indent="0">
              <a:buNone/>
              <a:defRPr sz="900"/>
            </a:lvl4pPr>
            <a:lvl5pPr marL="1828610" indent="0">
              <a:buNone/>
              <a:defRPr sz="900"/>
            </a:lvl5pPr>
            <a:lvl6pPr marL="2285763" indent="0">
              <a:buNone/>
              <a:defRPr sz="900"/>
            </a:lvl6pPr>
            <a:lvl7pPr marL="2742915" indent="0">
              <a:buNone/>
              <a:defRPr sz="900"/>
            </a:lvl7pPr>
            <a:lvl8pPr marL="3200068" indent="0">
              <a:buNone/>
              <a:defRPr sz="900"/>
            </a:lvl8pPr>
            <a:lvl9pPr marL="365722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8A94-16B3-8645-9570-3830977E3880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12/1/15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0DB5-9364-8E4F-8972-F4A2FB6905E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22925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8A94-16B3-8645-9570-3830977E3880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12/1/15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0DB5-9364-8E4F-8972-F4A2FB6905E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07198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274640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8A94-16B3-8645-9570-3830977E3880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12/1/15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0DB5-9364-8E4F-8972-F4A2FB6905E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11840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078351"/>
            <a:ext cx="12192000" cy="1941027"/>
          </a:xfrm>
        </p:spPr>
        <p:txBody>
          <a:bodyPr lIns="274292"/>
          <a:lstStyle>
            <a:lvl1pPr algn="ctr">
              <a:lnSpc>
                <a:spcPct val="130000"/>
              </a:lnSpc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019379"/>
            <a:ext cx="12192000" cy="3838623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78" tIns="914305" rIns="274292" bIns="548583" rtlCol="0" anchor="t" anchorCtr="0">
            <a:normAutofit/>
          </a:bodyPr>
          <a:lstStyle>
            <a:lvl1pPr marL="0" indent="0" algn="ctr" defTabSz="914305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340327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fld id="{BF8090FA-E13A-D94F-A3FA-A27D4714505A}" type="datetime1">
              <a:rPr lang="en-US" smtClean="0">
                <a:solidFill>
                  <a:prstClr val="black"/>
                </a:solidFill>
              </a:rPr>
              <a:pPr defTabSz="457153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693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F9A78-A249-1E49-A374-0B96268557D7}" type="datetimeFigureOut">
              <a:rPr lang="en-US" smtClean="0"/>
              <a:t>12/1/15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CC77C-2A44-6F43-AB23-2272CE4B8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823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118872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943600"/>
            <a:ext cx="10668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78" tIns="91430" rIns="274292" bIns="91430" rtlCol="0" anchor="t" anchorCtr="0"/>
          <a:lstStyle>
            <a:lvl1pPr marL="0" indent="0" algn="l" defTabSz="914305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fld id="{584A5575-994F-2F44-ABBD-CBB83A927F49}" type="datetime1">
              <a:rPr lang="en-US" smtClean="0">
                <a:solidFill>
                  <a:prstClr val="black"/>
                </a:solidFill>
              </a:rPr>
              <a:pPr defTabSz="457153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236133" y="1129553"/>
            <a:ext cx="10651067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998033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11887200" cy="2286000"/>
          </a:xfrm>
          <a:solidFill>
            <a:schemeClr val="tx2"/>
          </a:solidFill>
        </p:spPr>
        <p:txBody>
          <a:bodyPr vert="horz" lIns="1188597" tIns="45715" rIns="274292" bIns="45715" rtlCol="0" anchor="b" anchorCtr="0">
            <a:normAutofit/>
          </a:bodyPr>
          <a:lstStyle>
            <a:lvl1pPr marL="0" indent="0" algn="l" defTabSz="914305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5484608"/>
            <a:ext cx="10668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78" tIns="91430" rIns="274292" bIns="91430" rtlCol="0" anchor="ctr" anchorCtr="0">
            <a:normAutofit/>
          </a:bodyPr>
          <a:lstStyle>
            <a:lvl1pPr marL="0" indent="0" algn="l" defTabSz="914305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0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5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fld id="{9994A8F2-1436-6B4C-BFC5-CDA6DEA746B3}" type="datetime1">
              <a:rPr lang="en-US" smtClean="0">
                <a:solidFill>
                  <a:prstClr val="black"/>
                </a:solidFill>
              </a:rPr>
              <a:pPr defTabSz="457153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9630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90133" y="2595564"/>
            <a:ext cx="475488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600" indent="-344452">
              <a:defRPr sz="1800"/>
            </a:lvl6pPr>
            <a:lvl7pPr marL="2055600" indent="-344452">
              <a:defRPr sz="1800"/>
            </a:lvl7pPr>
            <a:lvl8pPr marL="2055600" indent="-344452">
              <a:defRPr sz="1800"/>
            </a:lvl8pPr>
            <a:lvl9pPr marL="2055600" indent="-344452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63379" y="2595564"/>
            <a:ext cx="475488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600" indent="-344452">
              <a:defRPr sz="1800"/>
            </a:lvl6pPr>
            <a:lvl7pPr marL="2055600" indent="-344452">
              <a:defRPr sz="1800"/>
            </a:lvl7pPr>
            <a:lvl8pPr marL="2055600" indent="-344452">
              <a:defRPr sz="1800"/>
            </a:lvl8pPr>
            <a:lvl9pPr marL="2055600" indent="-344452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fld id="{7A867D39-5E23-0242-9925-092D7266AC39}" type="datetime1">
              <a:rPr lang="en-US" smtClean="0">
                <a:solidFill>
                  <a:prstClr val="black"/>
                </a:solidFill>
              </a:rPr>
              <a:pPr defTabSz="457153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21715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4117" y="2017714"/>
            <a:ext cx="475488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53" indent="0">
              <a:buNone/>
              <a:defRPr sz="2000" b="1"/>
            </a:lvl2pPr>
            <a:lvl3pPr marL="914305" indent="0">
              <a:buNone/>
              <a:defRPr sz="1800" b="1"/>
            </a:lvl3pPr>
            <a:lvl4pPr marL="1371458" indent="0">
              <a:buNone/>
              <a:defRPr sz="1600" b="1"/>
            </a:lvl4pPr>
            <a:lvl5pPr marL="1828610" indent="0">
              <a:buNone/>
              <a:defRPr sz="1600" b="1"/>
            </a:lvl5pPr>
            <a:lvl6pPr marL="2285763" indent="0">
              <a:buNone/>
              <a:defRPr sz="1600" b="1"/>
            </a:lvl6pPr>
            <a:lvl7pPr marL="2742915" indent="0">
              <a:buNone/>
              <a:defRPr sz="1600" b="1"/>
            </a:lvl7pPr>
            <a:lvl8pPr marL="3200068" indent="0">
              <a:buNone/>
              <a:defRPr sz="1600" b="1"/>
            </a:lvl8pPr>
            <a:lvl9pPr marL="365722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94117" y="3065929"/>
            <a:ext cx="475488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600" indent="-344452">
              <a:defRPr sz="1600"/>
            </a:lvl6pPr>
            <a:lvl7pPr marL="2055600" indent="-344452">
              <a:defRPr sz="1600"/>
            </a:lvl7pPr>
            <a:lvl8pPr marL="2055600" indent="-344452">
              <a:defRPr sz="1600"/>
            </a:lvl8pPr>
            <a:lvl9pPr marL="2055600" indent="-344452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63379" y="2017714"/>
            <a:ext cx="475488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53" indent="0">
              <a:buNone/>
              <a:defRPr sz="2000" b="1"/>
            </a:lvl2pPr>
            <a:lvl3pPr marL="914305" indent="0">
              <a:buNone/>
              <a:defRPr sz="1800" b="1"/>
            </a:lvl3pPr>
            <a:lvl4pPr marL="1371458" indent="0">
              <a:buNone/>
              <a:defRPr sz="1600" b="1"/>
            </a:lvl4pPr>
            <a:lvl5pPr marL="1828610" indent="0">
              <a:buNone/>
              <a:defRPr sz="1600" b="1"/>
            </a:lvl5pPr>
            <a:lvl6pPr marL="2285763" indent="0">
              <a:buNone/>
              <a:defRPr sz="1600" b="1"/>
            </a:lvl6pPr>
            <a:lvl7pPr marL="2742915" indent="0">
              <a:buNone/>
              <a:defRPr sz="1600" b="1"/>
            </a:lvl7pPr>
            <a:lvl8pPr marL="3200068" indent="0">
              <a:buNone/>
              <a:defRPr sz="1600" b="1"/>
            </a:lvl8pPr>
            <a:lvl9pPr marL="365722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63379" y="3065929"/>
            <a:ext cx="475488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600" indent="-344452">
              <a:defRPr sz="1600"/>
            </a:lvl6pPr>
            <a:lvl7pPr marL="2055600" indent="-344452">
              <a:defRPr sz="1600"/>
            </a:lvl7pPr>
            <a:lvl8pPr marL="2055600" indent="-344452">
              <a:defRPr sz="1600"/>
            </a:lvl8pPr>
            <a:lvl9pPr marL="2055600" indent="-344452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fld id="{F3C80CD1-14C4-484C-9A72-D97B6156B3D1}" type="datetime1">
              <a:rPr lang="en-US" smtClean="0">
                <a:solidFill>
                  <a:prstClr val="black"/>
                </a:solidFill>
              </a:rPr>
              <a:pPr defTabSz="457153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616039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985299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616039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985299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616039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985299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794783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fld id="{AC736D33-0EC1-9045-840B-FAC920A75D58}" type="datetime1">
              <a:rPr lang="en-US" smtClean="0">
                <a:solidFill>
                  <a:prstClr val="black"/>
                </a:solidFill>
              </a:rPr>
              <a:pPr defTabSz="457153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89861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fld id="{9223D087-4CA6-664E-978D-07C3D21B3CB3}" type="datetime1">
              <a:rPr lang="en-US" smtClean="0">
                <a:solidFill>
                  <a:prstClr val="black"/>
                </a:solidFill>
              </a:rPr>
              <a:pPr defTabSz="457153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61812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3"/>
            <a:ext cx="11887200" cy="914400"/>
          </a:xfrm>
          <a:solidFill>
            <a:schemeClr val="tx2"/>
          </a:solidFill>
        </p:spPr>
        <p:txBody>
          <a:bodyPr vert="horz" lIns="1188597" tIns="45715" rIns="274292" bIns="45715" rtlCol="0" anchor="ctr">
            <a:normAutofit/>
          </a:bodyPr>
          <a:lstStyle>
            <a:lvl1pPr marL="0" indent="0" algn="l" defTabSz="914305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3379" y="2590802"/>
            <a:ext cx="475488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600" indent="-344452">
              <a:defRPr sz="2000"/>
            </a:lvl6pPr>
            <a:lvl7pPr marL="2055600" indent="-344452">
              <a:defRPr sz="2000"/>
            </a:lvl7pPr>
            <a:lvl8pPr marL="2055600" indent="-344452">
              <a:defRPr sz="2000"/>
            </a:lvl8pPr>
            <a:lvl9pPr marL="2055600" indent="-344452"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01269" y="2039111"/>
            <a:ext cx="475488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78" tIns="274292" rIns="274292" bIns="274292" rtlCol="0" anchor="t" anchorCtr="0">
            <a:normAutofit/>
          </a:bodyPr>
          <a:lstStyle>
            <a:lvl1pPr marL="0" indent="0" algn="l" defTabSz="914305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indent="0">
              <a:buNone/>
              <a:defRPr sz="1200"/>
            </a:lvl2pPr>
            <a:lvl3pPr marL="914305" indent="0">
              <a:buNone/>
              <a:defRPr sz="1000"/>
            </a:lvl3pPr>
            <a:lvl4pPr marL="1371458" indent="0">
              <a:buNone/>
              <a:defRPr sz="900"/>
            </a:lvl4pPr>
            <a:lvl5pPr marL="1828610" indent="0">
              <a:buNone/>
              <a:defRPr sz="900"/>
            </a:lvl5pPr>
            <a:lvl6pPr marL="2285763" indent="0">
              <a:buNone/>
              <a:defRPr sz="900"/>
            </a:lvl6pPr>
            <a:lvl7pPr marL="2742915" indent="0">
              <a:buNone/>
              <a:defRPr sz="900"/>
            </a:lvl7pPr>
            <a:lvl8pPr marL="3200068" indent="0">
              <a:buNone/>
              <a:defRPr sz="900"/>
            </a:lvl8pPr>
            <a:lvl9pPr marL="365722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fld id="{42A576EC-8E01-7247-958E-0BC05C297F2F}" type="datetime1">
              <a:rPr lang="en-US" smtClean="0">
                <a:solidFill>
                  <a:prstClr val="black"/>
                </a:solidFill>
              </a:rPr>
              <a:pPr defTabSz="457153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64190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3"/>
            <a:ext cx="11887200" cy="914400"/>
          </a:xfrm>
          <a:solidFill>
            <a:schemeClr val="tx2"/>
          </a:solidFill>
        </p:spPr>
        <p:txBody>
          <a:bodyPr vert="horz" lIns="1188597" tIns="45715" rIns="274292" bIns="45715" rtlCol="0" anchor="ctr">
            <a:normAutofit/>
          </a:bodyPr>
          <a:lstStyle>
            <a:lvl1pPr marL="0" indent="0" algn="l" defTabSz="914305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317318" y="2048257"/>
            <a:ext cx="4569884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53" indent="0">
              <a:buNone/>
              <a:defRPr sz="2800"/>
            </a:lvl2pPr>
            <a:lvl3pPr marL="914305" indent="0">
              <a:buNone/>
              <a:defRPr sz="2400"/>
            </a:lvl3pPr>
            <a:lvl4pPr marL="1371458" indent="0">
              <a:buNone/>
              <a:defRPr sz="2000"/>
            </a:lvl4pPr>
            <a:lvl5pPr marL="1828610" indent="0">
              <a:buNone/>
              <a:defRPr sz="2000"/>
            </a:lvl5pPr>
            <a:lvl6pPr marL="2285763" indent="0">
              <a:buNone/>
              <a:defRPr sz="2000"/>
            </a:lvl6pPr>
            <a:lvl7pPr marL="2742915" indent="0">
              <a:buNone/>
              <a:defRPr sz="2000"/>
            </a:lvl7pPr>
            <a:lvl8pPr marL="3200068" indent="0">
              <a:buNone/>
              <a:defRPr sz="2000"/>
            </a:lvl8pPr>
            <a:lvl9pPr marL="365722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039112"/>
            <a:ext cx="6096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578" tIns="274292" rIns="274292" bIns="274292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indent="0">
              <a:buNone/>
              <a:defRPr sz="1200"/>
            </a:lvl2pPr>
            <a:lvl3pPr marL="914305" indent="0">
              <a:buNone/>
              <a:defRPr sz="1000"/>
            </a:lvl3pPr>
            <a:lvl4pPr marL="1371458" indent="0">
              <a:buNone/>
              <a:defRPr sz="900"/>
            </a:lvl4pPr>
            <a:lvl5pPr marL="1828610" indent="0">
              <a:buNone/>
              <a:defRPr sz="900"/>
            </a:lvl5pPr>
            <a:lvl6pPr marL="2285763" indent="0">
              <a:buNone/>
              <a:defRPr sz="900"/>
            </a:lvl6pPr>
            <a:lvl7pPr marL="2742915" indent="0">
              <a:buNone/>
              <a:defRPr sz="900"/>
            </a:lvl7pPr>
            <a:lvl8pPr marL="3200068" indent="0">
              <a:buNone/>
              <a:defRPr sz="900"/>
            </a:lvl8pPr>
            <a:lvl9pPr marL="3657220" indent="0">
              <a:buNone/>
              <a:defRPr sz="900"/>
            </a:lvl9pPr>
          </a:lstStyle>
          <a:p>
            <a:pPr marL="0" lvl="0" indent="0" algn="l" defTabSz="914305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fld id="{95B7663A-58F8-124F-8EAC-0BB93C8FCA7C}" type="datetime1">
              <a:rPr lang="en-US" smtClean="0">
                <a:solidFill>
                  <a:prstClr val="black"/>
                </a:solidFill>
              </a:rPr>
              <a:pPr defTabSz="457153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76328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11887200" cy="877824"/>
          </a:xfrm>
        </p:spPr>
        <p:txBody>
          <a:bodyPr tIns="137145" bIns="137145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002307"/>
            <a:ext cx="10668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78" tIns="137145" rIns="274292" bIns="137145" rtlCol="0" anchor="t" anchorCtr="0">
            <a:normAutofit/>
          </a:bodyPr>
          <a:lstStyle>
            <a:lvl1pPr marL="0" indent="0" algn="l" defTabSz="914305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fld id="{D65513A5-A5EA-AD4C-BA91-81F20F54F527}" type="datetime1">
              <a:rPr lang="en-US" smtClean="0">
                <a:solidFill>
                  <a:prstClr val="black"/>
                </a:solidFill>
              </a:rPr>
              <a:pPr defTabSz="457153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236133" y="1129554"/>
            <a:ext cx="10651067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0619778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11887200" cy="877824"/>
          </a:xfrm>
        </p:spPr>
        <p:txBody>
          <a:bodyPr tIns="137145" bIns="137145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002307"/>
            <a:ext cx="10668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78" tIns="137145" rIns="274292" bIns="137145" rtlCol="0" anchor="t" anchorCtr="0">
            <a:normAutofit/>
          </a:bodyPr>
          <a:lstStyle>
            <a:lvl1pPr marL="0" indent="0" algn="l" defTabSz="914305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fld id="{F19655CA-5579-BB49-81EC-2BFEFCF3F322}" type="datetime1">
              <a:rPr lang="en-US" smtClean="0">
                <a:solidFill>
                  <a:prstClr val="black"/>
                </a:solidFill>
              </a:rPr>
              <a:pPr defTabSz="457153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236133" y="1129554"/>
            <a:ext cx="5315712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571489" y="1129554"/>
            <a:ext cx="5315712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45322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F9A78-A249-1E49-A374-0B96268557D7}" type="datetimeFigureOut">
              <a:rPr lang="en-US" smtClean="0"/>
              <a:t>12/1/15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CC77C-2A44-6F43-AB23-2272CE4B8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3175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11887200" cy="877824"/>
          </a:xfrm>
        </p:spPr>
        <p:txBody>
          <a:bodyPr tIns="137145" bIns="137145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002307"/>
            <a:ext cx="10668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578" tIns="137145" rIns="274292" bIns="137145" rtlCol="0" anchor="t" anchorCtr="0">
            <a:normAutofit/>
          </a:bodyPr>
          <a:lstStyle>
            <a:lvl1pPr marL="0" indent="0" algn="l" defTabSz="914305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fld id="{550F8851-B69B-5D42-9C77-738050D5A612}" type="datetime1">
              <a:rPr lang="en-US" smtClean="0">
                <a:solidFill>
                  <a:prstClr val="black"/>
                </a:solidFill>
              </a:rPr>
              <a:pPr defTabSz="457153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236133" y="1129554"/>
            <a:ext cx="880262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0058400" y="1129553"/>
            <a:ext cx="18288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10058400" y="2629169"/>
            <a:ext cx="18288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6026858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fld id="{649B2674-B43C-8B4B-8D1A-F84FD45D8646}" type="datetime1">
              <a:rPr lang="en-US" smtClean="0">
                <a:solidFill>
                  <a:prstClr val="black"/>
                </a:solidFill>
              </a:rPr>
              <a:pPr defTabSz="457153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28427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50071" y="1129554"/>
            <a:ext cx="1219200" cy="5533278"/>
          </a:xfrm>
        </p:spPr>
        <p:txBody>
          <a:bodyPr vert="eaVert" lIns="274292" tIns="685729" bIns="685729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90135" y="1734672"/>
            <a:ext cx="8568267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1"/>
            <a:ext cx="2844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fld id="{82069F19-8054-6249-9989-B252B3B6725F}" type="datetime1">
              <a:rPr lang="en-US" smtClean="0">
                <a:solidFill>
                  <a:prstClr val="black"/>
                </a:solidFill>
              </a:rPr>
              <a:pPr defTabSz="457153"/>
              <a:t>12/1/15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4117" y="188261"/>
            <a:ext cx="3860800" cy="365125"/>
          </a:xfrm>
          <a:prstGeom prst="rect">
            <a:avLst/>
          </a:prstGeom>
        </p:spPr>
        <p:txBody>
          <a:bodyPr lIns="91430" tIns="45715" rIns="91430" bIns="45715"/>
          <a:lstStyle/>
          <a:p>
            <a:pPr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23696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1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tint val="75000"/>
                  </a:prstClr>
                </a:solidFill>
              </a:rPr>
              <a:t>Accenture</a:t>
            </a:r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0DB5-9364-8E4F-8972-F4A2FB6905E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5721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tint val="75000"/>
                  </a:prstClr>
                </a:solidFill>
              </a:rPr>
              <a:t>Accenture</a:t>
            </a:r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0DB5-9364-8E4F-8972-F4A2FB6905E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34894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4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7"/>
            <a:ext cx="103632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65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2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59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45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32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18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051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291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tint val="75000"/>
                  </a:prstClr>
                </a:solidFill>
              </a:rPr>
              <a:t>Accenture</a:t>
            </a:r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0DB5-9364-8E4F-8972-F4A2FB6905E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4703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4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4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tint val="75000"/>
                  </a:prstClr>
                </a:solidFill>
              </a:rPr>
              <a:t>Accenture</a:t>
            </a:r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0DB5-9364-8E4F-8972-F4A2FB6905E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22617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65" indent="0">
              <a:buNone/>
              <a:defRPr sz="1500" b="1"/>
            </a:lvl2pPr>
            <a:lvl3pPr marL="685729" indent="0">
              <a:buNone/>
              <a:defRPr sz="1350" b="1"/>
            </a:lvl3pPr>
            <a:lvl4pPr marL="1028594" indent="0">
              <a:buNone/>
              <a:defRPr sz="1200" b="1"/>
            </a:lvl4pPr>
            <a:lvl5pPr marL="1371458" indent="0">
              <a:buNone/>
              <a:defRPr sz="1200" b="1"/>
            </a:lvl5pPr>
            <a:lvl6pPr marL="1714322" indent="0">
              <a:buNone/>
              <a:defRPr sz="1200" b="1"/>
            </a:lvl6pPr>
            <a:lvl7pPr marL="2057186" indent="0">
              <a:buNone/>
              <a:defRPr sz="1200" b="1"/>
            </a:lvl7pPr>
            <a:lvl8pPr marL="2400051" indent="0">
              <a:buNone/>
              <a:defRPr sz="1200" b="1"/>
            </a:lvl8pPr>
            <a:lvl9pPr marL="2742915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4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65" indent="0">
              <a:buNone/>
              <a:defRPr sz="1500" b="1"/>
            </a:lvl2pPr>
            <a:lvl3pPr marL="685729" indent="0">
              <a:buNone/>
              <a:defRPr sz="1350" b="1"/>
            </a:lvl3pPr>
            <a:lvl4pPr marL="1028594" indent="0">
              <a:buNone/>
              <a:defRPr sz="1200" b="1"/>
            </a:lvl4pPr>
            <a:lvl5pPr marL="1371458" indent="0">
              <a:buNone/>
              <a:defRPr sz="1200" b="1"/>
            </a:lvl5pPr>
            <a:lvl6pPr marL="1714322" indent="0">
              <a:buNone/>
              <a:defRPr sz="1200" b="1"/>
            </a:lvl6pPr>
            <a:lvl7pPr marL="2057186" indent="0">
              <a:buNone/>
              <a:defRPr sz="1200" b="1"/>
            </a:lvl7pPr>
            <a:lvl8pPr marL="2400051" indent="0">
              <a:buNone/>
              <a:defRPr sz="1200" b="1"/>
            </a:lvl8pPr>
            <a:lvl9pPr marL="2742915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tint val="75000"/>
                  </a:prstClr>
                </a:solidFill>
              </a:rPr>
              <a:t>Accenture</a:t>
            </a:r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0DB5-9364-8E4F-8972-F4A2FB6905E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2583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tint val="75000"/>
                  </a:prstClr>
                </a:solidFill>
              </a:rPr>
              <a:t>Accenture</a:t>
            </a:r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0DB5-9364-8E4F-8972-F4A2FB6905E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32042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tint val="75000"/>
                  </a:prstClr>
                </a:solidFill>
              </a:rPr>
              <a:t>Accenture</a:t>
            </a:r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0DB5-9364-8E4F-8972-F4A2FB6905E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995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F9A78-A249-1E49-A374-0B96268557D7}" type="datetimeFigureOut">
              <a:rPr lang="en-US" smtClean="0"/>
              <a:t>12/1/15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CC77C-2A44-6F43-AB23-2272CE4B8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5308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6" y="273054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865" indent="0">
              <a:buNone/>
              <a:defRPr sz="900"/>
            </a:lvl2pPr>
            <a:lvl3pPr marL="685729" indent="0">
              <a:buNone/>
              <a:defRPr sz="750"/>
            </a:lvl3pPr>
            <a:lvl4pPr marL="1028594" indent="0">
              <a:buNone/>
              <a:defRPr sz="675"/>
            </a:lvl4pPr>
            <a:lvl5pPr marL="1371458" indent="0">
              <a:buNone/>
              <a:defRPr sz="675"/>
            </a:lvl5pPr>
            <a:lvl6pPr marL="1714322" indent="0">
              <a:buNone/>
              <a:defRPr sz="675"/>
            </a:lvl6pPr>
            <a:lvl7pPr marL="2057186" indent="0">
              <a:buNone/>
              <a:defRPr sz="675"/>
            </a:lvl7pPr>
            <a:lvl8pPr marL="2400051" indent="0">
              <a:buNone/>
              <a:defRPr sz="675"/>
            </a:lvl8pPr>
            <a:lvl9pPr marL="2742915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tint val="75000"/>
                  </a:prstClr>
                </a:solidFill>
              </a:rPr>
              <a:t>Accenture</a:t>
            </a:r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0DB5-9364-8E4F-8972-F4A2FB6905E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60048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65" indent="0">
              <a:buNone/>
              <a:defRPr sz="2100"/>
            </a:lvl2pPr>
            <a:lvl3pPr marL="685729" indent="0">
              <a:buNone/>
              <a:defRPr sz="1800"/>
            </a:lvl3pPr>
            <a:lvl4pPr marL="1028594" indent="0">
              <a:buNone/>
              <a:defRPr sz="1500"/>
            </a:lvl4pPr>
            <a:lvl5pPr marL="1371458" indent="0">
              <a:buNone/>
              <a:defRPr sz="1500"/>
            </a:lvl5pPr>
            <a:lvl6pPr marL="1714322" indent="0">
              <a:buNone/>
              <a:defRPr sz="1500"/>
            </a:lvl6pPr>
            <a:lvl7pPr marL="2057186" indent="0">
              <a:buNone/>
              <a:defRPr sz="1500"/>
            </a:lvl7pPr>
            <a:lvl8pPr marL="2400051" indent="0">
              <a:buNone/>
              <a:defRPr sz="1500"/>
            </a:lvl8pPr>
            <a:lvl9pPr marL="2742915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865" indent="0">
              <a:buNone/>
              <a:defRPr sz="900"/>
            </a:lvl2pPr>
            <a:lvl3pPr marL="685729" indent="0">
              <a:buNone/>
              <a:defRPr sz="750"/>
            </a:lvl3pPr>
            <a:lvl4pPr marL="1028594" indent="0">
              <a:buNone/>
              <a:defRPr sz="675"/>
            </a:lvl4pPr>
            <a:lvl5pPr marL="1371458" indent="0">
              <a:buNone/>
              <a:defRPr sz="675"/>
            </a:lvl5pPr>
            <a:lvl6pPr marL="1714322" indent="0">
              <a:buNone/>
              <a:defRPr sz="675"/>
            </a:lvl6pPr>
            <a:lvl7pPr marL="2057186" indent="0">
              <a:buNone/>
              <a:defRPr sz="675"/>
            </a:lvl7pPr>
            <a:lvl8pPr marL="2400051" indent="0">
              <a:buNone/>
              <a:defRPr sz="675"/>
            </a:lvl8pPr>
            <a:lvl9pPr marL="2742915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tint val="75000"/>
                  </a:prstClr>
                </a:solidFill>
              </a:rPr>
              <a:t>Accenture</a:t>
            </a:r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0DB5-9364-8E4F-8972-F4A2FB6905E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00136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tint val="75000"/>
                  </a:prstClr>
                </a:solidFill>
              </a:rPr>
              <a:t>Accenture</a:t>
            </a:r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0DB5-9364-8E4F-8972-F4A2FB6905E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83250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274642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2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tint val="75000"/>
                  </a:prstClr>
                </a:solidFill>
              </a:rPr>
              <a:t>Accenture</a:t>
            </a:r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0DB5-9364-8E4F-8972-F4A2FB6905E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09886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1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tint val="75000"/>
                  </a:prstClr>
                </a:solidFill>
              </a:rPr>
              <a:t>Accenture</a:t>
            </a:r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0DB5-9364-8E4F-8972-F4A2FB6905E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7292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tint val="75000"/>
                  </a:prstClr>
                </a:solidFill>
              </a:rPr>
              <a:t>Accenture</a:t>
            </a:r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0DB5-9364-8E4F-8972-F4A2FB6905E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78568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5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0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5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tint val="75000"/>
                  </a:prstClr>
                </a:solidFill>
              </a:rPr>
              <a:t>Accenture</a:t>
            </a:r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0DB5-9364-8E4F-8972-F4A2FB6905E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90587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tint val="75000"/>
                  </a:prstClr>
                </a:solidFill>
              </a:rPr>
              <a:t>Accenture</a:t>
            </a:r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0DB5-9364-8E4F-8972-F4A2FB6905E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30795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3" indent="0">
              <a:buNone/>
              <a:defRPr sz="2000" b="1"/>
            </a:lvl2pPr>
            <a:lvl3pPr marL="914305" indent="0">
              <a:buNone/>
              <a:defRPr sz="1800" b="1"/>
            </a:lvl3pPr>
            <a:lvl4pPr marL="1371458" indent="0">
              <a:buNone/>
              <a:defRPr sz="1600" b="1"/>
            </a:lvl4pPr>
            <a:lvl5pPr marL="1828610" indent="0">
              <a:buNone/>
              <a:defRPr sz="1600" b="1"/>
            </a:lvl5pPr>
            <a:lvl6pPr marL="2285763" indent="0">
              <a:buNone/>
              <a:defRPr sz="1600" b="1"/>
            </a:lvl6pPr>
            <a:lvl7pPr marL="2742915" indent="0">
              <a:buNone/>
              <a:defRPr sz="1600" b="1"/>
            </a:lvl7pPr>
            <a:lvl8pPr marL="3200068" indent="0">
              <a:buNone/>
              <a:defRPr sz="1600" b="1"/>
            </a:lvl8pPr>
            <a:lvl9pPr marL="365722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4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3" indent="0">
              <a:buNone/>
              <a:defRPr sz="2000" b="1"/>
            </a:lvl2pPr>
            <a:lvl3pPr marL="914305" indent="0">
              <a:buNone/>
              <a:defRPr sz="1800" b="1"/>
            </a:lvl3pPr>
            <a:lvl4pPr marL="1371458" indent="0">
              <a:buNone/>
              <a:defRPr sz="1600" b="1"/>
            </a:lvl4pPr>
            <a:lvl5pPr marL="1828610" indent="0">
              <a:buNone/>
              <a:defRPr sz="1600" b="1"/>
            </a:lvl5pPr>
            <a:lvl6pPr marL="2285763" indent="0">
              <a:buNone/>
              <a:defRPr sz="1600" b="1"/>
            </a:lvl6pPr>
            <a:lvl7pPr marL="2742915" indent="0">
              <a:buNone/>
              <a:defRPr sz="1600" b="1"/>
            </a:lvl7pPr>
            <a:lvl8pPr marL="3200068" indent="0">
              <a:buNone/>
              <a:defRPr sz="1600" b="1"/>
            </a:lvl8pPr>
            <a:lvl9pPr marL="365722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tint val="75000"/>
                  </a:prstClr>
                </a:solidFill>
              </a:rPr>
              <a:t>Accenture</a:t>
            </a:r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0DB5-9364-8E4F-8972-F4A2FB6905E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89796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tint val="75000"/>
                  </a:prstClr>
                </a:solidFill>
              </a:rPr>
              <a:t>Accenture</a:t>
            </a:r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0DB5-9364-8E4F-8972-F4A2FB6905E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086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4.xml"/><Relationship Id="rId16" Type="http://schemas.openxmlformats.org/officeDocument/2006/relationships/theme" Target="../theme/theme10.xml"/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5.xml"/><Relationship Id="rId12" Type="http://schemas.openxmlformats.org/officeDocument/2006/relationships/slideLayout" Target="../slideLayouts/slideLayout146.xml"/><Relationship Id="rId13" Type="http://schemas.openxmlformats.org/officeDocument/2006/relationships/slideLayout" Target="../slideLayouts/slideLayout147.xml"/><Relationship Id="rId14" Type="http://schemas.openxmlformats.org/officeDocument/2006/relationships/slideLayout" Target="../slideLayouts/slideLayout148.xml"/><Relationship Id="rId15" Type="http://schemas.openxmlformats.org/officeDocument/2006/relationships/slideLayout" Target="../slideLayouts/slideLayout149.xml"/><Relationship Id="rId16" Type="http://schemas.openxmlformats.org/officeDocument/2006/relationships/theme" Target="../theme/theme11.xml"/><Relationship Id="rId1" Type="http://schemas.openxmlformats.org/officeDocument/2006/relationships/slideLayout" Target="../slideLayouts/slideLayout135.xml"/><Relationship Id="rId2" Type="http://schemas.openxmlformats.org/officeDocument/2006/relationships/slideLayout" Target="../slideLayouts/slideLayout136.xml"/><Relationship Id="rId3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41.xml"/><Relationship Id="rId8" Type="http://schemas.openxmlformats.org/officeDocument/2006/relationships/slideLayout" Target="../slideLayouts/slideLayout142.xml"/><Relationship Id="rId9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44.xml"/></Relationships>
</file>

<file path=ppt/slideMasters/_rels/slideMaster1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1.xml"/><Relationship Id="rId13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3.xml"/><Relationship Id="rId15" Type="http://schemas.openxmlformats.org/officeDocument/2006/relationships/slideLayout" Target="../slideLayouts/slideLayout164.xml"/><Relationship Id="rId16" Type="http://schemas.openxmlformats.org/officeDocument/2006/relationships/theme" Target="../theme/theme12.xml"/><Relationship Id="rId1" Type="http://schemas.openxmlformats.org/officeDocument/2006/relationships/slideLayout" Target="../slideLayouts/slideLayout150.xml"/><Relationship Id="rId2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5.xml"/><Relationship Id="rId7" Type="http://schemas.openxmlformats.org/officeDocument/2006/relationships/slideLayout" Target="../slideLayouts/slideLayout156.xml"/><Relationship Id="rId8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58.xml"/><Relationship Id="rId10" Type="http://schemas.openxmlformats.org/officeDocument/2006/relationships/slideLayout" Target="../slideLayouts/slideLayout159.xml"/></Relationships>
</file>

<file path=ppt/slideMasters/_rels/slideMaster1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75.xml"/><Relationship Id="rId12" Type="http://schemas.openxmlformats.org/officeDocument/2006/relationships/slideLayout" Target="../slideLayouts/slideLayout176.xml"/><Relationship Id="rId13" Type="http://schemas.openxmlformats.org/officeDocument/2006/relationships/slideLayout" Target="../slideLayouts/slideLayout177.xml"/><Relationship Id="rId14" Type="http://schemas.openxmlformats.org/officeDocument/2006/relationships/slideLayout" Target="../slideLayouts/slideLayout178.xml"/><Relationship Id="rId15" Type="http://schemas.openxmlformats.org/officeDocument/2006/relationships/slideLayout" Target="../slideLayouts/slideLayout179.xml"/><Relationship Id="rId16" Type="http://schemas.openxmlformats.org/officeDocument/2006/relationships/theme" Target="../theme/theme13.xml"/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/Relationships>
</file>

<file path=ppt/slideMasters/_rels/slideMaster1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90.xml"/><Relationship Id="rId12" Type="http://schemas.openxmlformats.org/officeDocument/2006/relationships/slideLayout" Target="../slideLayouts/slideLayout191.xml"/><Relationship Id="rId13" Type="http://schemas.openxmlformats.org/officeDocument/2006/relationships/slideLayout" Target="../slideLayouts/slideLayout192.xml"/><Relationship Id="rId14" Type="http://schemas.openxmlformats.org/officeDocument/2006/relationships/slideLayout" Target="../slideLayouts/slideLayout193.xml"/><Relationship Id="rId15" Type="http://schemas.openxmlformats.org/officeDocument/2006/relationships/slideLayout" Target="../slideLayouts/slideLayout194.xml"/><Relationship Id="rId16" Type="http://schemas.openxmlformats.org/officeDocument/2006/relationships/theme" Target="../theme/theme14.xml"/><Relationship Id="rId1" Type="http://schemas.openxmlformats.org/officeDocument/2006/relationships/slideLayout" Target="../slideLayouts/slideLayout180.xml"/><Relationship Id="rId2" Type="http://schemas.openxmlformats.org/officeDocument/2006/relationships/slideLayout" Target="../slideLayouts/slideLayout181.xml"/><Relationship Id="rId3" Type="http://schemas.openxmlformats.org/officeDocument/2006/relationships/slideLayout" Target="../slideLayouts/slideLayout182.xml"/><Relationship Id="rId4" Type="http://schemas.openxmlformats.org/officeDocument/2006/relationships/slideLayout" Target="../slideLayouts/slideLayout183.xml"/><Relationship Id="rId5" Type="http://schemas.openxmlformats.org/officeDocument/2006/relationships/slideLayout" Target="../slideLayouts/slideLayout184.xml"/><Relationship Id="rId6" Type="http://schemas.openxmlformats.org/officeDocument/2006/relationships/slideLayout" Target="../slideLayouts/slideLayout185.xml"/><Relationship Id="rId7" Type="http://schemas.openxmlformats.org/officeDocument/2006/relationships/slideLayout" Target="../slideLayouts/slideLayout186.xml"/><Relationship Id="rId8" Type="http://schemas.openxmlformats.org/officeDocument/2006/relationships/slideLayout" Target="../slideLayouts/slideLayout187.xml"/><Relationship Id="rId9" Type="http://schemas.openxmlformats.org/officeDocument/2006/relationships/slideLayout" Target="../slideLayouts/slideLayout188.xml"/><Relationship Id="rId10" Type="http://schemas.openxmlformats.org/officeDocument/2006/relationships/slideLayout" Target="../slideLayouts/slideLayout189.xml"/></Relationships>
</file>

<file path=ppt/slideMasters/_rels/slideMaster1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05.xml"/><Relationship Id="rId12" Type="http://schemas.openxmlformats.org/officeDocument/2006/relationships/slideLayout" Target="../slideLayouts/slideLayout206.xml"/><Relationship Id="rId13" Type="http://schemas.openxmlformats.org/officeDocument/2006/relationships/slideLayout" Target="../slideLayouts/slideLayout207.xml"/><Relationship Id="rId14" Type="http://schemas.openxmlformats.org/officeDocument/2006/relationships/slideLayout" Target="../slideLayouts/slideLayout208.xml"/><Relationship Id="rId15" Type="http://schemas.openxmlformats.org/officeDocument/2006/relationships/slideLayout" Target="../slideLayouts/slideLayout209.xml"/><Relationship Id="rId16" Type="http://schemas.openxmlformats.org/officeDocument/2006/relationships/theme" Target="../theme/theme15.xml"/><Relationship Id="rId1" Type="http://schemas.openxmlformats.org/officeDocument/2006/relationships/slideLayout" Target="../slideLayouts/slideLayout195.xml"/><Relationship Id="rId2" Type="http://schemas.openxmlformats.org/officeDocument/2006/relationships/slideLayout" Target="../slideLayouts/slideLayout196.xml"/><Relationship Id="rId3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0.xml"/><Relationship Id="rId7" Type="http://schemas.openxmlformats.org/officeDocument/2006/relationships/slideLayout" Target="../slideLayouts/slideLayout201.xml"/><Relationship Id="rId8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3.xml"/><Relationship Id="rId10" Type="http://schemas.openxmlformats.org/officeDocument/2006/relationships/slideLayout" Target="../slideLayouts/slideLayout204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41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56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1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7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82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9.xml"/><Relationship Id="rId3" Type="http://schemas.openxmlformats.org/officeDocument/2006/relationships/slideLayout" Target="../slideLayouts/slideLayout70.xml"/><Relationship Id="rId4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5.xml"/><Relationship Id="rId9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7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3.xml"/><Relationship Id="rId12" Type="http://schemas.openxmlformats.org/officeDocument/2006/relationships/theme" Target="../theme/theme7.xml"/><Relationship Id="rId1" Type="http://schemas.openxmlformats.org/officeDocument/2006/relationships/slideLayout" Target="../slideLayouts/slideLayout83.xml"/><Relationship Id="rId2" Type="http://schemas.openxmlformats.org/officeDocument/2006/relationships/slideLayout" Target="../slideLayouts/slideLayout84.xml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04.xml"/><Relationship Id="rId12" Type="http://schemas.openxmlformats.org/officeDocument/2006/relationships/theme" Target="../theme/theme8.xml"/><Relationship Id="rId1" Type="http://schemas.openxmlformats.org/officeDocument/2006/relationships/slideLayout" Target="../slideLayouts/slideLayout94.xml"/><Relationship Id="rId2" Type="http://schemas.openxmlformats.org/officeDocument/2006/relationships/slideLayout" Target="../slideLayouts/slideLayout95.xml"/><Relationship Id="rId3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3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16.xml"/><Relationship Id="rId13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18.xml"/><Relationship Id="rId15" Type="http://schemas.openxmlformats.org/officeDocument/2006/relationships/slideLayout" Target="../slideLayouts/slideLayout119.xml"/><Relationship Id="rId16" Type="http://schemas.openxmlformats.org/officeDocument/2006/relationships/theme" Target="../theme/theme9.xml"/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1.xml"/><Relationship Id="rId8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FF9A78-A249-1E49-A374-0B96268557D7}" type="datetimeFigureOut">
              <a:rPr lang="en-US" smtClean="0"/>
              <a:t>12/1/15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ACC77C-2A44-6F43-AB23-2272CE4B8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24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14400"/>
          </a:xfrm>
          <a:prstGeom prst="rect">
            <a:avLst/>
          </a:prstGeom>
          <a:solidFill>
            <a:schemeClr val="tx2"/>
          </a:solidFill>
          <a:effectLst/>
        </p:spPr>
        <p:txBody>
          <a:bodyPr vert="horz" lIns="548583" tIns="45715" rIns="274292" bIns="45715" rtlCol="0" anchor="ctr">
            <a:normAutofit/>
          </a:bodyPr>
          <a:lstStyle/>
          <a:p>
            <a:r>
              <a:rPr lang="en-US" smtClean="0"/>
              <a:t>Click to edit Master title stylefdsfd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109" y="1162222"/>
            <a:ext cx="11090091" cy="5295890"/>
          </a:xfrm>
          <a:prstGeom prst="rect">
            <a:avLst/>
          </a:prstGeom>
        </p:spPr>
        <p:txBody>
          <a:bodyPr vert="horz" lIns="91430" tIns="45715" rIns="91430" bIns="45715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73316" y="6495811"/>
            <a:ext cx="609600" cy="365125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ctr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defTabSz="457153"/>
            <a:fld id="{C4E40006-F5AC-DC4E-9183-11181D612CEB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 defTabSz="457153"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534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  <p:sldLayoutId id="2147483892" r:id="rId12"/>
    <p:sldLayoutId id="2147483893" r:id="rId13"/>
    <p:sldLayoutId id="2147483894" r:id="rId14"/>
    <p:sldLayoutId id="2147483895" r:id="rId15"/>
  </p:sldLayoutIdLst>
  <p:hf sldNum="0" hdr="0" ftr="0" dt="0"/>
  <p:txStyles>
    <p:titleStyle>
      <a:lvl1pPr marL="0" indent="0" algn="l" defTabSz="914305" rtl="0" eaLnBrk="1" latinLnBrk="0" hangingPunct="1">
        <a:spcBef>
          <a:spcPct val="0"/>
        </a:spcBef>
        <a:buNone/>
        <a:tabLst/>
        <a:defRPr sz="3600" kern="1200">
          <a:solidFill>
            <a:schemeClr val="bg1"/>
          </a:solidFill>
          <a:latin typeface="+mj-lt"/>
          <a:ea typeface="+mj-ea"/>
          <a:cs typeface="Futura"/>
        </a:defRPr>
      </a:lvl1pPr>
    </p:titleStyle>
    <p:bodyStyle>
      <a:lvl1pPr marL="455566" indent="-455566" algn="l" defTabSz="914305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Optima"/>
        </a:defRPr>
      </a:lvl1pPr>
      <a:lvl2pPr marL="742873" indent="-393660" algn="l" defTabSz="914305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Optima"/>
        </a:defRPr>
      </a:lvl2pPr>
      <a:lvl3pPr marL="1034943" indent="-349214" algn="l" defTabSz="914305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Optima"/>
        </a:defRPr>
      </a:lvl3pPr>
      <a:lvl4pPr marL="1371458" indent="-336515" algn="l" defTabSz="914305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Optima"/>
        </a:defRPr>
      </a:lvl4pPr>
      <a:lvl5pPr marL="1720672" indent="-349214" algn="l" defTabSz="914305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Optima"/>
        </a:defRPr>
      </a:lvl5pPr>
      <a:lvl6pPr marL="2055600" indent="-344452" algn="l" defTabSz="914305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464" indent="-344452" algn="l" defTabSz="914305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2915" indent="-344452" algn="l" defTabSz="914305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367" indent="-344452" algn="l" defTabSz="914305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3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5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58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0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3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15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68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0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effectLst/>
        </p:spPr>
        <p:txBody>
          <a:bodyPr vert="horz" lIns="548640" tIns="45720" rIns="274320" bIns="45720" rtlCol="0" anchor="ctr">
            <a:normAutofit/>
          </a:bodyPr>
          <a:lstStyle/>
          <a:p>
            <a:r>
              <a:rPr lang="en-US" smtClean="0"/>
              <a:t>Click to edit Master title stylefdsfd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109" y="1162222"/>
            <a:ext cx="11090091" cy="5295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73315" y="6495810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defTabSz="457200"/>
            <a:fld id="{C4E40006-F5AC-DC4E-9183-11181D612CEB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663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7" r:id="rId1"/>
    <p:sldLayoutId id="2147483898" r:id="rId2"/>
    <p:sldLayoutId id="2147483899" r:id="rId3"/>
    <p:sldLayoutId id="2147483900" r:id="rId4"/>
    <p:sldLayoutId id="2147483901" r:id="rId5"/>
    <p:sldLayoutId id="2147483902" r:id="rId6"/>
    <p:sldLayoutId id="2147483903" r:id="rId7"/>
    <p:sldLayoutId id="2147483904" r:id="rId8"/>
    <p:sldLayoutId id="2147483905" r:id="rId9"/>
    <p:sldLayoutId id="2147483906" r:id="rId10"/>
    <p:sldLayoutId id="2147483907" r:id="rId11"/>
    <p:sldLayoutId id="2147483908" r:id="rId12"/>
    <p:sldLayoutId id="2147483909" r:id="rId13"/>
    <p:sldLayoutId id="2147483910" r:id="rId14"/>
    <p:sldLayoutId id="2147483911" r:id="rId15"/>
  </p:sldLayoutIdLst>
  <p:hf sldNum="0" hdr="0" ftr="0" dt="0"/>
  <p:txStyles>
    <p:titleStyle>
      <a:lvl1pPr marL="0" indent="0" algn="l" defTabSz="914400" rtl="0" eaLnBrk="1" latinLnBrk="0" hangingPunct="1">
        <a:spcBef>
          <a:spcPct val="0"/>
        </a:spcBef>
        <a:buNone/>
        <a:tabLst/>
        <a:defRPr sz="3600" kern="1200">
          <a:solidFill>
            <a:schemeClr val="bg1"/>
          </a:solidFill>
          <a:latin typeface="+mj-lt"/>
          <a:ea typeface="+mj-ea"/>
          <a:cs typeface="Futura"/>
        </a:defRPr>
      </a:lvl1pPr>
    </p:titleStyle>
    <p:bodyStyle>
      <a:lvl1pPr marL="455613" indent="-455613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Optima"/>
        </a:defRPr>
      </a:lvl1pPr>
      <a:lvl2pPr marL="742950" indent="-3937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Optima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Optima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Optima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Optima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effectLst/>
        </p:spPr>
        <p:txBody>
          <a:bodyPr vert="horz" lIns="548640" tIns="45720" rIns="274320" bIns="45720" rtlCol="0" anchor="ctr">
            <a:normAutofit/>
          </a:bodyPr>
          <a:lstStyle/>
          <a:p>
            <a:r>
              <a:rPr lang="en-US" smtClean="0"/>
              <a:t>Click to edit Master title stylefdsfd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109" y="1162222"/>
            <a:ext cx="11090091" cy="5295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73315" y="6495810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defTabSz="457200"/>
            <a:fld id="{C4E40006-F5AC-DC4E-9183-11181D612CEB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808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958" r:id="rId2"/>
    <p:sldLayoutId id="2147483959" r:id="rId3"/>
    <p:sldLayoutId id="2147483960" r:id="rId4"/>
    <p:sldLayoutId id="2147483961" r:id="rId5"/>
    <p:sldLayoutId id="2147483962" r:id="rId6"/>
    <p:sldLayoutId id="2147483963" r:id="rId7"/>
    <p:sldLayoutId id="2147483964" r:id="rId8"/>
    <p:sldLayoutId id="2147483965" r:id="rId9"/>
    <p:sldLayoutId id="2147483966" r:id="rId10"/>
    <p:sldLayoutId id="2147483967" r:id="rId11"/>
    <p:sldLayoutId id="2147483968" r:id="rId12"/>
    <p:sldLayoutId id="2147483969" r:id="rId13"/>
    <p:sldLayoutId id="2147483970" r:id="rId14"/>
    <p:sldLayoutId id="2147483971" r:id="rId15"/>
  </p:sldLayoutIdLst>
  <p:hf hdr="0" ftr="0" dt="0"/>
  <p:txStyles>
    <p:titleStyle>
      <a:lvl1pPr marL="0" indent="0" algn="l" defTabSz="914400" rtl="0" eaLnBrk="1" latinLnBrk="0" hangingPunct="1">
        <a:spcBef>
          <a:spcPct val="0"/>
        </a:spcBef>
        <a:buNone/>
        <a:tabLst/>
        <a:defRPr sz="3600" kern="1200">
          <a:solidFill>
            <a:schemeClr val="bg1"/>
          </a:solidFill>
          <a:latin typeface="+mj-lt"/>
          <a:ea typeface="+mj-ea"/>
          <a:cs typeface="Futura"/>
        </a:defRPr>
      </a:lvl1pPr>
    </p:titleStyle>
    <p:bodyStyle>
      <a:lvl1pPr marL="455613" indent="-455613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Optima"/>
        </a:defRPr>
      </a:lvl1pPr>
      <a:lvl2pPr marL="742950" indent="-3937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Optima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Optima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Optima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Optima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14400"/>
          </a:xfrm>
          <a:prstGeom prst="rect">
            <a:avLst/>
          </a:prstGeom>
          <a:solidFill>
            <a:schemeClr val="tx2"/>
          </a:solidFill>
          <a:effectLst/>
        </p:spPr>
        <p:txBody>
          <a:bodyPr vert="horz" lIns="548583" tIns="45715" rIns="274292" bIns="45715" rtlCol="0" anchor="ctr">
            <a:normAutofit/>
          </a:bodyPr>
          <a:lstStyle/>
          <a:p>
            <a:r>
              <a:rPr lang="en-US" smtClean="0"/>
              <a:t>Click to edit Master title stylefdsfd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109" y="1162222"/>
            <a:ext cx="11090091" cy="5295890"/>
          </a:xfrm>
          <a:prstGeom prst="rect">
            <a:avLst/>
          </a:prstGeom>
        </p:spPr>
        <p:txBody>
          <a:bodyPr vert="horz" lIns="91430" tIns="45715" rIns="91430" bIns="45715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73316" y="6495811"/>
            <a:ext cx="609600" cy="365125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ctr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defTabSz="457153"/>
            <a:fld id="{C4E40006-F5AC-DC4E-9183-11181D612CEB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 defTabSz="457153"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850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  <p:sldLayoutId id="2147483984" r:id="rId12"/>
    <p:sldLayoutId id="2147483985" r:id="rId13"/>
    <p:sldLayoutId id="2147483986" r:id="rId14"/>
    <p:sldLayoutId id="2147483987" r:id="rId15"/>
  </p:sldLayoutIdLst>
  <p:hf sldNum="0" hdr="0" ftr="0" dt="0"/>
  <p:txStyles>
    <p:titleStyle>
      <a:lvl1pPr marL="0" indent="0" algn="l" defTabSz="914305" rtl="0" eaLnBrk="1" latinLnBrk="0" hangingPunct="1">
        <a:spcBef>
          <a:spcPct val="0"/>
        </a:spcBef>
        <a:buNone/>
        <a:tabLst/>
        <a:defRPr sz="3600" kern="1200">
          <a:solidFill>
            <a:schemeClr val="bg1"/>
          </a:solidFill>
          <a:latin typeface="+mj-lt"/>
          <a:ea typeface="+mj-ea"/>
          <a:cs typeface="Futura"/>
        </a:defRPr>
      </a:lvl1pPr>
    </p:titleStyle>
    <p:bodyStyle>
      <a:lvl1pPr marL="455566" indent="-455566" algn="l" defTabSz="914305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Optima"/>
        </a:defRPr>
      </a:lvl1pPr>
      <a:lvl2pPr marL="742873" indent="-393660" algn="l" defTabSz="914305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Optima"/>
        </a:defRPr>
      </a:lvl2pPr>
      <a:lvl3pPr marL="1034943" indent="-349214" algn="l" defTabSz="914305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Optima"/>
        </a:defRPr>
      </a:lvl3pPr>
      <a:lvl4pPr marL="1371458" indent="-336515" algn="l" defTabSz="914305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Optima"/>
        </a:defRPr>
      </a:lvl4pPr>
      <a:lvl5pPr marL="1720672" indent="-349214" algn="l" defTabSz="914305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Optima"/>
        </a:defRPr>
      </a:lvl5pPr>
      <a:lvl6pPr marL="2055600" indent="-344452" algn="l" defTabSz="914305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464" indent="-344452" algn="l" defTabSz="914305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2915" indent="-344452" algn="l" defTabSz="914305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367" indent="-344452" algn="l" defTabSz="914305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3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5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58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0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3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15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68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0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14400"/>
          </a:xfrm>
          <a:prstGeom prst="rect">
            <a:avLst/>
          </a:prstGeom>
          <a:solidFill>
            <a:schemeClr val="tx2"/>
          </a:solidFill>
          <a:effectLst/>
        </p:spPr>
        <p:txBody>
          <a:bodyPr vert="horz" lIns="548583" tIns="45715" rIns="274292" bIns="45715" rtlCol="0" anchor="ctr">
            <a:normAutofit/>
          </a:bodyPr>
          <a:lstStyle/>
          <a:p>
            <a:r>
              <a:rPr lang="en-US" smtClean="0"/>
              <a:t>Click to edit Master title stylefdsfd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109" y="1162222"/>
            <a:ext cx="11090091" cy="5295890"/>
          </a:xfrm>
          <a:prstGeom prst="rect">
            <a:avLst/>
          </a:prstGeom>
        </p:spPr>
        <p:txBody>
          <a:bodyPr vert="horz" lIns="91430" tIns="45715" rIns="91430" bIns="45715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73316" y="6495811"/>
            <a:ext cx="609600" cy="365125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ctr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defTabSz="457153"/>
            <a:fld id="{C4E40006-F5AC-DC4E-9183-11181D612CEB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 defTabSz="457153"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905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  <p:sldLayoutId id="2147483995" r:id="rId7"/>
    <p:sldLayoutId id="2147483996" r:id="rId8"/>
    <p:sldLayoutId id="2147483997" r:id="rId9"/>
    <p:sldLayoutId id="2147483998" r:id="rId10"/>
    <p:sldLayoutId id="2147483999" r:id="rId11"/>
    <p:sldLayoutId id="2147484000" r:id="rId12"/>
    <p:sldLayoutId id="2147484001" r:id="rId13"/>
    <p:sldLayoutId id="2147484002" r:id="rId14"/>
    <p:sldLayoutId id="2147484003" r:id="rId15"/>
  </p:sldLayoutIdLst>
  <p:hf hdr="0" ftr="0" dt="0"/>
  <p:txStyles>
    <p:titleStyle>
      <a:lvl1pPr marL="0" indent="0" algn="l" defTabSz="914305" rtl="0" eaLnBrk="1" latinLnBrk="0" hangingPunct="1">
        <a:spcBef>
          <a:spcPct val="0"/>
        </a:spcBef>
        <a:buNone/>
        <a:tabLst/>
        <a:defRPr sz="3600" kern="1200">
          <a:solidFill>
            <a:schemeClr val="bg1"/>
          </a:solidFill>
          <a:latin typeface="+mj-lt"/>
          <a:ea typeface="+mj-ea"/>
          <a:cs typeface="Futura"/>
        </a:defRPr>
      </a:lvl1pPr>
    </p:titleStyle>
    <p:bodyStyle>
      <a:lvl1pPr marL="455566" indent="-455566" algn="l" defTabSz="914305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Optima"/>
        </a:defRPr>
      </a:lvl1pPr>
      <a:lvl2pPr marL="742873" indent="-393660" algn="l" defTabSz="914305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Optima"/>
        </a:defRPr>
      </a:lvl2pPr>
      <a:lvl3pPr marL="1034943" indent="-349214" algn="l" defTabSz="914305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Optima"/>
        </a:defRPr>
      </a:lvl3pPr>
      <a:lvl4pPr marL="1371458" indent="-336515" algn="l" defTabSz="914305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Optima"/>
        </a:defRPr>
      </a:lvl4pPr>
      <a:lvl5pPr marL="1720672" indent="-349214" algn="l" defTabSz="914305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Optima"/>
        </a:defRPr>
      </a:lvl5pPr>
      <a:lvl6pPr marL="2055600" indent="-344452" algn="l" defTabSz="914305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464" indent="-344452" algn="l" defTabSz="914305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2915" indent="-344452" algn="l" defTabSz="914305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367" indent="-344452" algn="l" defTabSz="914305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3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5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58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0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3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15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68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0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effectLst/>
        </p:spPr>
        <p:txBody>
          <a:bodyPr vert="horz" lIns="548640" tIns="45720" rIns="274320" bIns="45720" rtlCol="0" anchor="ctr">
            <a:normAutofit/>
          </a:bodyPr>
          <a:lstStyle/>
          <a:p>
            <a:r>
              <a:rPr lang="en-US" smtClean="0"/>
              <a:t>Click to edit Master title stylefdsfd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109" y="1162222"/>
            <a:ext cx="11090091" cy="5295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73315" y="6495810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defTabSz="457200"/>
            <a:fld id="{C4E40006-F5AC-DC4E-9183-11181D612CEB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386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5" r:id="rId1"/>
    <p:sldLayoutId id="2147484006" r:id="rId2"/>
    <p:sldLayoutId id="2147484007" r:id="rId3"/>
    <p:sldLayoutId id="2147484008" r:id="rId4"/>
    <p:sldLayoutId id="2147484009" r:id="rId5"/>
    <p:sldLayoutId id="2147484010" r:id="rId6"/>
    <p:sldLayoutId id="2147484011" r:id="rId7"/>
    <p:sldLayoutId id="2147484012" r:id="rId8"/>
    <p:sldLayoutId id="2147484013" r:id="rId9"/>
    <p:sldLayoutId id="2147484014" r:id="rId10"/>
    <p:sldLayoutId id="2147484015" r:id="rId11"/>
    <p:sldLayoutId id="2147484016" r:id="rId12"/>
    <p:sldLayoutId id="2147484017" r:id="rId13"/>
    <p:sldLayoutId id="2147484018" r:id="rId14"/>
    <p:sldLayoutId id="2147484019" r:id="rId15"/>
  </p:sldLayoutIdLst>
  <p:hf hdr="0" ftr="0" dt="0"/>
  <p:txStyles>
    <p:titleStyle>
      <a:lvl1pPr marL="0" indent="0" algn="l" defTabSz="914400" rtl="0" eaLnBrk="1" latinLnBrk="0" hangingPunct="1">
        <a:spcBef>
          <a:spcPct val="0"/>
        </a:spcBef>
        <a:buNone/>
        <a:tabLst/>
        <a:defRPr sz="3600" kern="1200">
          <a:solidFill>
            <a:schemeClr val="bg1"/>
          </a:solidFill>
          <a:latin typeface="+mj-lt"/>
          <a:ea typeface="+mj-ea"/>
          <a:cs typeface="Futura"/>
        </a:defRPr>
      </a:lvl1pPr>
    </p:titleStyle>
    <p:bodyStyle>
      <a:lvl1pPr marL="455613" indent="-455613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Optima"/>
        </a:defRPr>
      </a:lvl1pPr>
      <a:lvl2pPr marL="742950" indent="-3937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Optima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Optima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Optima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Optima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14400"/>
          </a:xfrm>
          <a:prstGeom prst="rect">
            <a:avLst/>
          </a:prstGeom>
          <a:solidFill>
            <a:schemeClr val="tx2"/>
          </a:solidFill>
          <a:effectLst/>
        </p:spPr>
        <p:txBody>
          <a:bodyPr vert="horz" lIns="548583" tIns="45715" rIns="274292" bIns="45715" rtlCol="0" anchor="ctr">
            <a:normAutofit/>
          </a:bodyPr>
          <a:lstStyle/>
          <a:p>
            <a:r>
              <a:rPr lang="en-US" smtClean="0"/>
              <a:t>Click to edit Master title stylefdsfd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109" y="1162222"/>
            <a:ext cx="11090091" cy="5295890"/>
          </a:xfrm>
          <a:prstGeom prst="rect">
            <a:avLst/>
          </a:prstGeom>
        </p:spPr>
        <p:txBody>
          <a:bodyPr vert="horz" lIns="91430" tIns="45715" rIns="91430" bIns="45715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73316" y="6495811"/>
            <a:ext cx="609600" cy="365125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ctr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defTabSz="457153"/>
            <a:fld id="{C4E40006-F5AC-DC4E-9183-11181D612CEB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 defTabSz="457153"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928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marL="0" indent="0" algn="l" defTabSz="914305" rtl="0" eaLnBrk="1" latinLnBrk="0" hangingPunct="1">
        <a:spcBef>
          <a:spcPct val="0"/>
        </a:spcBef>
        <a:buNone/>
        <a:tabLst/>
        <a:defRPr sz="3600" kern="1200">
          <a:solidFill>
            <a:schemeClr val="bg1"/>
          </a:solidFill>
          <a:latin typeface="+mj-lt"/>
          <a:ea typeface="+mj-ea"/>
          <a:cs typeface="Futura"/>
        </a:defRPr>
      </a:lvl1pPr>
    </p:titleStyle>
    <p:bodyStyle>
      <a:lvl1pPr marL="455566" indent="-455566" algn="l" defTabSz="914305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Optima"/>
        </a:defRPr>
      </a:lvl1pPr>
      <a:lvl2pPr marL="742873" indent="-393660" algn="l" defTabSz="914305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Optima"/>
        </a:defRPr>
      </a:lvl2pPr>
      <a:lvl3pPr marL="1034943" indent="-349214" algn="l" defTabSz="914305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Optima"/>
        </a:defRPr>
      </a:lvl3pPr>
      <a:lvl4pPr marL="1371458" indent="-336515" algn="l" defTabSz="914305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Optima"/>
        </a:defRPr>
      </a:lvl4pPr>
      <a:lvl5pPr marL="1720672" indent="-349214" algn="l" defTabSz="914305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Optima"/>
        </a:defRPr>
      </a:lvl5pPr>
      <a:lvl6pPr marL="2055600" indent="-344452" algn="l" defTabSz="914305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464" indent="-344452" algn="l" defTabSz="914305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2915" indent="-344452" algn="l" defTabSz="914305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367" indent="-344452" algn="l" defTabSz="914305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3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5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58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0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3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15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68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0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14400"/>
          </a:xfrm>
          <a:prstGeom prst="rect">
            <a:avLst/>
          </a:prstGeom>
          <a:solidFill>
            <a:schemeClr val="tx2"/>
          </a:solidFill>
          <a:effectLst/>
        </p:spPr>
        <p:txBody>
          <a:bodyPr vert="horz" lIns="548583" tIns="45715" rIns="274292" bIns="45715" rtlCol="0" anchor="ctr">
            <a:normAutofit/>
          </a:bodyPr>
          <a:lstStyle/>
          <a:p>
            <a:r>
              <a:rPr lang="en-US" smtClean="0"/>
              <a:t>Click to edit Master title stylefdsfd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109" y="1162222"/>
            <a:ext cx="11090091" cy="5295890"/>
          </a:xfrm>
          <a:prstGeom prst="rect">
            <a:avLst/>
          </a:prstGeom>
        </p:spPr>
        <p:txBody>
          <a:bodyPr vert="horz" lIns="91430" tIns="45715" rIns="91430" bIns="45715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73316" y="6495811"/>
            <a:ext cx="609600" cy="365125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ctr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defTabSz="457153"/>
            <a:fld id="{C4E40006-F5AC-DC4E-9183-11181D612CEB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 defTabSz="457153"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358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hf hdr="0" ftr="0" dt="0"/>
  <p:txStyles>
    <p:titleStyle>
      <a:lvl1pPr marL="0" indent="0" algn="l" defTabSz="914305" rtl="0" eaLnBrk="1" latinLnBrk="0" hangingPunct="1">
        <a:spcBef>
          <a:spcPct val="0"/>
        </a:spcBef>
        <a:buNone/>
        <a:tabLst/>
        <a:defRPr sz="3600" kern="1200">
          <a:solidFill>
            <a:schemeClr val="bg1"/>
          </a:solidFill>
          <a:latin typeface="+mj-lt"/>
          <a:ea typeface="+mj-ea"/>
          <a:cs typeface="Futura"/>
        </a:defRPr>
      </a:lvl1pPr>
    </p:titleStyle>
    <p:bodyStyle>
      <a:lvl1pPr marL="455566" indent="-455566" algn="l" defTabSz="914305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Optima"/>
        </a:defRPr>
      </a:lvl1pPr>
      <a:lvl2pPr marL="742873" indent="-393660" algn="l" defTabSz="914305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Optima"/>
        </a:defRPr>
      </a:lvl2pPr>
      <a:lvl3pPr marL="1034943" indent="-349214" algn="l" defTabSz="914305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Optima"/>
        </a:defRPr>
      </a:lvl3pPr>
      <a:lvl4pPr marL="1371458" indent="-336515" algn="l" defTabSz="914305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Optima"/>
        </a:defRPr>
      </a:lvl4pPr>
      <a:lvl5pPr marL="1720672" indent="-349214" algn="l" defTabSz="914305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Optima"/>
        </a:defRPr>
      </a:lvl5pPr>
      <a:lvl6pPr marL="2055600" indent="-344452" algn="l" defTabSz="914305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464" indent="-344452" algn="l" defTabSz="914305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2915" indent="-344452" algn="l" defTabSz="914305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367" indent="-344452" algn="l" defTabSz="914305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3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5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58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0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3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15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68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0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14400"/>
          </a:xfrm>
          <a:prstGeom prst="rect">
            <a:avLst/>
          </a:prstGeom>
          <a:solidFill>
            <a:schemeClr val="tx2"/>
          </a:solidFill>
          <a:effectLst/>
        </p:spPr>
        <p:txBody>
          <a:bodyPr vert="horz" lIns="548583" tIns="45715" rIns="274292" bIns="45715" rtlCol="0" anchor="ctr">
            <a:normAutofit/>
          </a:bodyPr>
          <a:lstStyle/>
          <a:p>
            <a:r>
              <a:rPr lang="en-US" smtClean="0"/>
              <a:t>Click to edit Master title stylefdsfd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109" y="1162222"/>
            <a:ext cx="11090091" cy="5295890"/>
          </a:xfrm>
          <a:prstGeom prst="rect">
            <a:avLst/>
          </a:prstGeom>
        </p:spPr>
        <p:txBody>
          <a:bodyPr vert="horz" lIns="91430" tIns="45715" rIns="91430" bIns="45715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73316" y="6495811"/>
            <a:ext cx="609600" cy="365125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ctr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defTabSz="457153"/>
            <a:fld id="{C4E40006-F5AC-DC4E-9183-11181D612CEB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 defTabSz="457153"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81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</p:sldLayoutIdLst>
  <p:hf hdr="0" ftr="0" dt="0"/>
  <p:txStyles>
    <p:titleStyle>
      <a:lvl1pPr marL="0" indent="0" algn="l" defTabSz="914305" rtl="0" eaLnBrk="1" latinLnBrk="0" hangingPunct="1">
        <a:spcBef>
          <a:spcPct val="0"/>
        </a:spcBef>
        <a:buNone/>
        <a:tabLst/>
        <a:defRPr sz="3600" kern="1200">
          <a:solidFill>
            <a:schemeClr val="bg1"/>
          </a:solidFill>
          <a:latin typeface="+mj-lt"/>
          <a:ea typeface="+mj-ea"/>
          <a:cs typeface="Futura"/>
        </a:defRPr>
      </a:lvl1pPr>
    </p:titleStyle>
    <p:bodyStyle>
      <a:lvl1pPr marL="455566" indent="-455566" algn="l" defTabSz="914305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Optima"/>
        </a:defRPr>
      </a:lvl1pPr>
      <a:lvl2pPr marL="742873" indent="-393660" algn="l" defTabSz="914305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Optima"/>
        </a:defRPr>
      </a:lvl2pPr>
      <a:lvl3pPr marL="1034943" indent="-349214" algn="l" defTabSz="914305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Optima"/>
        </a:defRPr>
      </a:lvl3pPr>
      <a:lvl4pPr marL="1371458" indent="-336515" algn="l" defTabSz="914305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Optima"/>
        </a:defRPr>
      </a:lvl4pPr>
      <a:lvl5pPr marL="1720672" indent="-349214" algn="l" defTabSz="914305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Optima"/>
        </a:defRPr>
      </a:lvl5pPr>
      <a:lvl6pPr marL="2055600" indent="-344452" algn="l" defTabSz="914305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464" indent="-344452" algn="l" defTabSz="914305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2915" indent="-344452" algn="l" defTabSz="914305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367" indent="-344452" algn="l" defTabSz="914305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3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5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58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0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3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15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68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0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47150"/>
          </a:xfrm>
          <a:prstGeom prst="rect">
            <a:avLst/>
          </a:prstGeom>
          <a:solidFill>
            <a:schemeClr val="bg1"/>
          </a:solidFill>
        </p:spPr>
        <p:txBody>
          <a:bodyPr vert="horz" lIns="91430" tIns="45715" rIns="91430" bIns="45715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91430" tIns="45715" rIns="91430" bIns="4571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53"/>
            <a:fld id="{7B558A94-16B3-8645-9570-3830977E3880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457153"/>
              <a:t>12/1/15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53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53"/>
            <a:fld id="{F3290DB5-9364-8E4F-8972-F4A2FB6905E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457153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0499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ctr" defTabSz="91430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5" indent="-342865" algn="l" defTabSz="914305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73" indent="-285720" algn="l" defTabSz="914305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2" indent="-228577" algn="l" defTabSz="91430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34" indent="-228577" algn="l" defTabSz="914305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87" indent="-228577" algn="l" defTabSz="914305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0" indent="-228577" algn="l" defTabSz="91430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92" indent="-228577" algn="l" defTabSz="91430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45" indent="-228577" algn="l" defTabSz="91430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97" indent="-228577" algn="l" defTabSz="91430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3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5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58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0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3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15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68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0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14400"/>
          </a:xfrm>
          <a:prstGeom prst="rect">
            <a:avLst/>
          </a:prstGeom>
          <a:solidFill>
            <a:schemeClr val="tx2"/>
          </a:solidFill>
          <a:effectLst/>
        </p:spPr>
        <p:txBody>
          <a:bodyPr vert="horz" lIns="548583" tIns="45715" rIns="274292" bIns="45715" rtlCol="0" anchor="ctr">
            <a:normAutofit/>
          </a:bodyPr>
          <a:lstStyle/>
          <a:p>
            <a:r>
              <a:rPr lang="en-US" smtClean="0"/>
              <a:t>Click to edit Master title stylefdsfd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109" y="1162222"/>
            <a:ext cx="11090091" cy="5295890"/>
          </a:xfrm>
          <a:prstGeom prst="rect">
            <a:avLst/>
          </a:prstGeom>
        </p:spPr>
        <p:txBody>
          <a:bodyPr vert="horz" lIns="91430" tIns="45715" rIns="91430" bIns="45715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73316" y="6495811"/>
            <a:ext cx="609600" cy="365125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ctr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defTabSz="457153"/>
            <a:fld id="{C4E40006-F5AC-DC4E-9183-11181D612CEB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 defTabSz="457153"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086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</p:sldLayoutIdLst>
  <p:hf hdr="0" ftr="0" dt="0"/>
  <p:txStyles>
    <p:titleStyle>
      <a:lvl1pPr marL="0" indent="0" algn="l" defTabSz="914305" rtl="0" eaLnBrk="1" latinLnBrk="0" hangingPunct="1">
        <a:spcBef>
          <a:spcPct val="0"/>
        </a:spcBef>
        <a:buNone/>
        <a:tabLst/>
        <a:defRPr sz="3600" kern="1200">
          <a:solidFill>
            <a:schemeClr val="bg1"/>
          </a:solidFill>
          <a:latin typeface="+mj-lt"/>
          <a:ea typeface="+mj-ea"/>
          <a:cs typeface="Futura"/>
        </a:defRPr>
      </a:lvl1pPr>
    </p:titleStyle>
    <p:bodyStyle>
      <a:lvl1pPr marL="455566" indent="-455566" algn="l" defTabSz="914305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Optima"/>
        </a:defRPr>
      </a:lvl1pPr>
      <a:lvl2pPr marL="742873" indent="-393660" algn="l" defTabSz="914305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Optima"/>
        </a:defRPr>
      </a:lvl2pPr>
      <a:lvl3pPr marL="1034943" indent="-349214" algn="l" defTabSz="914305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Optima"/>
        </a:defRPr>
      </a:lvl3pPr>
      <a:lvl4pPr marL="1371458" indent="-336515" algn="l" defTabSz="914305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Optima"/>
        </a:defRPr>
      </a:lvl4pPr>
      <a:lvl5pPr marL="1720672" indent="-349214" algn="l" defTabSz="914305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Optima"/>
        </a:defRPr>
      </a:lvl5pPr>
      <a:lvl6pPr marL="2055600" indent="-344452" algn="l" defTabSz="914305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464" indent="-344452" algn="l" defTabSz="914305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2915" indent="-344452" algn="l" defTabSz="914305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367" indent="-344452" algn="l" defTabSz="914305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3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5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58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0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3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15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68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0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47150"/>
          </a:xfrm>
          <a:prstGeom prst="rect">
            <a:avLst/>
          </a:prstGeom>
          <a:solidFill>
            <a:schemeClr val="bg1"/>
          </a:solidFill>
        </p:spPr>
        <p:txBody>
          <a:bodyPr vert="horz" lIns="91430" tIns="45715" rIns="91430" bIns="45715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4"/>
            <a:ext cx="10972800" cy="4525963"/>
          </a:xfrm>
          <a:prstGeom prst="rect">
            <a:avLst/>
          </a:prstGeom>
        </p:spPr>
        <p:txBody>
          <a:bodyPr vert="horz" lIns="91430" tIns="45715" rIns="91430" bIns="4571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4"/>
            <a:ext cx="2844800" cy="365125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53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4"/>
            <a:ext cx="3860800" cy="365125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53"/>
            <a:r>
              <a:rPr lang="en-US" smtClean="0">
                <a:solidFill>
                  <a:prstClr val="white">
                    <a:tint val="75000"/>
                  </a:prstClr>
                </a:solidFill>
              </a:rPr>
              <a:t>Accenture</a:t>
            </a:r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53"/>
            <a:fld id="{F3290DB5-9364-8E4F-8972-F4A2FB6905E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457153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7762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ctr" defTabSz="685729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49" indent="-257149" algn="l" defTabSz="685729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55" indent="-214290" algn="l" defTabSz="685729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162" indent="-171433" algn="l" defTabSz="685729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26" indent="-171433" algn="l" defTabSz="685729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890" indent="-171433" algn="l" defTabSz="685729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755" indent="-171433" algn="l" defTabSz="68572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19" indent="-171433" algn="l" defTabSz="68572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484" indent="-171433" algn="l" defTabSz="68572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348" indent="-171433" algn="l" defTabSz="68572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2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65" algn="l" defTabSz="68572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29" algn="l" defTabSz="68572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94" algn="l" defTabSz="68572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58" algn="l" defTabSz="68572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22" algn="l" defTabSz="68572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86" algn="l" defTabSz="68572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51" algn="l" defTabSz="68572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15" algn="l" defTabSz="68572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47150"/>
          </a:xfrm>
          <a:prstGeom prst="rect">
            <a:avLst/>
          </a:prstGeom>
          <a:solidFill>
            <a:schemeClr val="bg1"/>
          </a:solidFill>
        </p:spPr>
        <p:txBody>
          <a:bodyPr vert="horz" lIns="91430" tIns="45715" rIns="91430" bIns="45715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91430" tIns="45715" rIns="91430" bIns="4571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53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53"/>
            <a:r>
              <a:rPr lang="en-US" smtClean="0">
                <a:solidFill>
                  <a:prstClr val="white">
                    <a:tint val="75000"/>
                  </a:prstClr>
                </a:solidFill>
              </a:rPr>
              <a:t>Accenture</a:t>
            </a:r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53"/>
            <a:fld id="{F3290DB5-9364-8E4F-8972-F4A2FB6905E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457153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0496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ctr" defTabSz="91430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5" indent="-342865" algn="l" defTabSz="914305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73" indent="-285720" algn="l" defTabSz="914305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2" indent="-228577" algn="l" defTabSz="91430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34" indent="-228577" algn="l" defTabSz="914305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87" indent="-228577" algn="l" defTabSz="914305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0" indent="-228577" algn="l" defTabSz="91430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92" indent="-228577" algn="l" defTabSz="91430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45" indent="-228577" algn="l" defTabSz="91430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97" indent="-228577" algn="l" defTabSz="91430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3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5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58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0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3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15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68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0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14400"/>
          </a:xfrm>
          <a:prstGeom prst="rect">
            <a:avLst/>
          </a:prstGeom>
          <a:solidFill>
            <a:schemeClr val="tx2"/>
          </a:solidFill>
          <a:effectLst/>
        </p:spPr>
        <p:txBody>
          <a:bodyPr vert="horz" lIns="548583" tIns="45715" rIns="274292" bIns="45715" rtlCol="0" anchor="ctr">
            <a:normAutofit/>
          </a:bodyPr>
          <a:lstStyle/>
          <a:p>
            <a:r>
              <a:rPr lang="en-US" smtClean="0"/>
              <a:t>Click to edit Master title stylefdsfd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109" y="1162222"/>
            <a:ext cx="11090091" cy="5295890"/>
          </a:xfrm>
          <a:prstGeom prst="rect">
            <a:avLst/>
          </a:prstGeom>
        </p:spPr>
        <p:txBody>
          <a:bodyPr vert="horz" lIns="91430" tIns="45715" rIns="91430" bIns="45715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73316" y="6495811"/>
            <a:ext cx="609600" cy="365125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ctr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defTabSz="457153"/>
            <a:fld id="{C4E40006-F5AC-DC4E-9183-11181D612CEB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 defTabSz="457153"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62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3877" r:id="rId13"/>
    <p:sldLayoutId id="2147483878" r:id="rId14"/>
    <p:sldLayoutId id="2147483879" r:id="rId15"/>
  </p:sldLayoutIdLst>
  <p:hf sldNum="0" hdr="0" ftr="0" dt="0"/>
  <p:txStyles>
    <p:titleStyle>
      <a:lvl1pPr marL="0" indent="0" algn="l" defTabSz="914305" rtl="0" eaLnBrk="1" latinLnBrk="0" hangingPunct="1">
        <a:spcBef>
          <a:spcPct val="0"/>
        </a:spcBef>
        <a:buNone/>
        <a:tabLst/>
        <a:defRPr sz="3600" kern="1200">
          <a:solidFill>
            <a:schemeClr val="bg1"/>
          </a:solidFill>
          <a:latin typeface="+mj-lt"/>
          <a:ea typeface="+mj-ea"/>
          <a:cs typeface="Futura"/>
        </a:defRPr>
      </a:lvl1pPr>
    </p:titleStyle>
    <p:bodyStyle>
      <a:lvl1pPr marL="455566" indent="-455566" algn="l" defTabSz="914305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Optima"/>
        </a:defRPr>
      </a:lvl1pPr>
      <a:lvl2pPr marL="742873" indent="-393660" algn="l" defTabSz="914305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Optima"/>
        </a:defRPr>
      </a:lvl2pPr>
      <a:lvl3pPr marL="1034943" indent="-349214" algn="l" defTabSz="914305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Optima"/>
        </a:defRPr>
      </a:lvl3pPr>
      <a:lvl4pPr marL="1371458" indent="-336515" algn="l" defTabSz="914305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Optima"/>
        </a:defRPr>
      </a:lvl4pPr>
      <a:lvl5pPr marL="1720672" indent="-349214" algn="l" defTabSz="914305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Optima"/>
        </a:defRPr>
      </a:lvl5pPr>
      <a:lvl6pPr marL="2055600" indent="-344452" algn="l" defTabSz="914305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464" indent="-344452" algn="l" defTabSz="914305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2915" indent="-344452" algn="l" defTabSz="914305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367" indent="-344452" algn="l" defTabSz="914305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3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5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58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0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3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15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68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0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06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1.png"/><Relationship Id="rId5" Type="http://schemas.openxmlformats.org/officeDocument/2006/relationships/image" Target="../media/image37.jpeg"/><Relationship Id="rId6" Type="http://schemas.microsoft.com/office/2007/relationships/hdphoto" Target="../media/hdphoto1.wdp"/><Relationship Id="rId7" Type="http://schemas.openxmlformats.org/officeDocument/2006/relationships/image" Target="../media/image38.emf"/><Relationship Id="rId8" Type="http://schemas.openxmlformats.org/officeDocument/2006/relationships/image" Target="../media/image39.png"/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tiff"/><Relationship Id="rId6" Type="http://schemas.openxmlformats.org/officeDocument/2006/relationships/image" Target="../media/image43.tiff"/><Relationship Id="rId7" Type="http://schemas.openxmlformats.org/officeDocument/2006/relationships/image" Target="../media/image44.tiff"/><Relationship Id="rId8" Type="http://schemas.openxmlformats.org/officeDocument/2006/relationships/image" Target="../media/image45.tiff"/><Relationship Id="rId9" Type="http://schemas.openxmlformats.org/officeDocument/2006/relationships/image" Target="../media/image46.tiff"/><Relationship Id="rId1" Type="http://schemas.openxmlformats.org/officeDocument/2006/relationships/slideLayout" Target="../slideLayouts/slideLayout136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4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4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49.emf"/><Relationship Id="rId5" Type="http://schemas.openxmlformats.org/officeDocument/2006/relationships/oleObject" Target="../embeddings/oleObject4.bin"/><Relationship Id="rId6" Type="http://schemas.openxmlformats.org/officeDocument/2006/relationships/image" Target="../media/image50.emf"/><Relationship Id="rId7" Type="http://schemas.openxmlformats.org/officeDocument/2006/relationships/oleObject" Target="../embeddings/oleObject5.bin"/><Relationship Id="rId8" Type="http://schemas.openxmlformats.org/officeDocument/2006/relationships/image" Target="../media/image51.emf"/><Relationship Id="rId9" Type="http://schemas.openxmlformats.org/officeDocument/2006/relationships/oleObject" Target="../embeddings/oleObject6.bin"/><Relationship Id="rId10" Type="http://schemas.openxmlformats.org/officeDocument/2006/relationships/image" Target="../media/image52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53.emf"/><Relationship Id="rId5" Type="http://schemas.openxmlformats.org/officeDocument/2006/relationships/oleObject" Target="../embeddings/oleObject8.bin"/><Relationship Id="rId6" Type="http://schemas.openxmlformats.org/officeDocument/2006/relationships/image" Target="../media/image54.emf"/><Relationship Id="rId7" Type="http://schemas.openxmlformats.org/officeDocument/2006/relationships/oleObject" Target="../embeddings/oleObject9.bin"/><Relationship Id="rId8" Type="http://schemas.openxmlformats.org/officeDocument/2006/relationships/image" Target="../media/image55.emf"/><Relationship Id="rId9" Type="http://schemas.openxmlformats.org/officeDocument/2006/relationships/oleObject" Target="../embeddings/oleObject10.bin"/><Relationship Id="rId10" Type="http://schemas.openxmlformats.org/officeDocument/2006/relationships/image" Target="../media/image56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5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57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5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57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5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Relationship Id="rId2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1" Type="http://schemas.openxmlformats.org/officeDocument/2006/relationships/slideLayout" Target="../slideLayouts/slideLayout196.xml"/><Relationship Id="rId2" Type="http://schemas.openxmlformats.org/officeDocument/2006/relationships/image" Target="../media/image5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1.xml"/><Relationship Id="rId2" Type="http://schemas.openxmlformats.org/officeDocument/2006/relationships/notesSlide" Target="../notesSlides/notesSlide2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4" Type="http://schemas.openxmlformats.org/officeDocument/2006/relationships/image" Target="../media/image66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4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7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4" Type="http://schemas.openxmlformats.org/officeDocument/2006/relationships/image" Target="../media/image68.emf"/><Relationship Id="rId5" Type="http://schemas.openxmlformats.org/officeDocument/2006/relationships/oleObject" Target="../embeddings/oleObject14.bin"/><Relationship Id="rId6" Type="http://schemas.openxmlformats.org/officeDocument/2006/relationships/image" Target="../media/image69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4" Type="http://schemas.openxmlformats.org/officeDocument/2006/relationships/image" Target="../media/image69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2.png"/><Relationship Id="rId5" Type="http://schemas.openxmlformats.org/officeDocument/2006/relationships/image" Target="../media/image6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59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2.png"/><Relationship Id="rId5" Type="http://schemas.openxmlformats.org/officeDocument/2006/relationships/image" Target="../media/image6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59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75.tiff"/><Relationship Id="rId5" Type="http://schemas.openxmlformats.org/officeDocument/2006/relationships/image" Target="../media/image76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4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chart" Target="../charts/char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chart" Target="../charts/char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tiff"/><Relationship Id="rId14" Type="http://schemas.openxmlformats.org/officeDocument/2006/relationships/image" Target="../media/image12.tiff"/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4.jp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9" Type="http://schemas.openxmlformats.org/officeDocument/2006/relationships/image" Target="../media/image7.jpg"/><Relationship Id="rId10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4" Type="http://schemas.openxmlformats.org/officeDocument/2006/relationships/chart" Target="../charts/chart5.xml"/><Relationship Id="rId5" Type="http://schemas.openxmlformats.org/officeDocument/2006/relationships/chart" Target="../charts/chart6.xml"/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2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4" Type="http://schemas.openxmlformats.org/officeDocument/2006/relationships/image" Target="../media/image79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226613"/>
          </a:xfrm>
        </p:spPr>
        <p:txBody>
          <a:bodyPr>
            <a:normAutofit/>
          </a:bodyPr>
          <a:lstStyle/>
          <a:p>
            <a:r>
              <a:rPr lang="en-US" sz="7000" b="1" dirty="0" err="1" smtClean="0">
                <a:solidFill>
                  <a:schemeClr val="bg1"/>
                </a:solidFill>
              </a:rPr>
              <a:t>DeepDive</a:t>
            </a:r>
            <a:r>
              <a:rPr lang="en-US" sz="7000" b="1" dirty="0" smtClean="0">
                <a:solidFill>
                  <a:schemeClr val="bg1"/>
                </a:solidFill>
              </a:rPr>
              <a:t> &amp; Analytics Systems</a:t>
            </a:r>
            <a:endParaRPr lang="en-US" sz="7000" b="1" i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50253"/>
            <a:ext cx="9144000" cy="165576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Christopher Ré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19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73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059914" y="3013504"/>
            <a:ext cx="8072177" cy="830997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 defTabSz="457153"/>
            <a:r>
              <a:rPr lang="en-US" sz="4800" dirty="0">
                <a:solidFill>
                  <a:prstClr val="white"/>
                </a:solidFill>
              </a:rPr>
              <a:t>First, a story…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 panose="020F0302020204030204"/>
                </a:rPr>
                <a:t>Lecture 19  &gt;  Section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161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1" y="641031"/>
            <a:ext cx="2768600" cy="2933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02" y="1616582"/>
            <a:ext cx="5780419" cy="38444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43101" y="3929410"/>
            <a:ext cx="2768600" cy="677108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 defTabSz="457153"/>
            <a:r>
              <a:rPr lang="en-US" sz="3800" dirty="0">
                <a:solidFill>
                  <a:prstClr val="white"/>
                </a:solidFill>
              </a:rPr>
              <a:t>Newton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55766" y="5461062"/>
            <a:ext cx="5492286" cy="1261884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 defTabSz="457153"/>
            <a:r>
              <a:rPr lang="en-US" sz="3800" dirty="0">
                <a:solidFill>
                  <a:prstClr val="white"/>
                </a:solidFill>
              </a:rPr>
              <a:t>Principia </a:t>
            </a:r>
            <a:r>
              <a:rPr lang="en-US" sz="3800" dirty="0" err="1">
                <a:solidFill>
                  <a:prstClr val="white"/>
                </a:solidFill>
              </a:rPr>
              <a:t>Mathematica</a:t>
            </a:r>
            <a:endParaRPr lang="en-US" sz="3800" dirty="0"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 panose="020F0302020204030204"/>
                </a:rPr>
                <a:t>Lecture 19  &gt;  Section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004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43101" y="2644170"/>
            <a:ext cx="8072177" cy="1569660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 defTabSz="457153"/>
            <a:r>
              <a:rPr lang="en-US" sz="4800" dirty="0">
                <a:solidFill>
                  <a:prstClr val="white"/>
                </a:solidFill>
              </a:rPr>
              <a:t>Turns out,</a:t>
            </a:r>
          </a:p>
          <a:p>
            <a:pPr algn="ctr" defTabSz="457153"/>
            <a:r>
              <a:rPr lang="en-US" sz="4800" dirty="0">
                <a:solidFill>
                  <a:prstClr val="white"/>
                </a:solidFill>
              </a:rPr>
              <a:t>Newton was </a:t>
            </a:r>
            <a:r>
              <a:rPr lang="en-US" sz="4800" b="1" i="1" dirty="0">
                <a:solidFill>
                  <a:prstClr val="white"/>
                </a:solidFill>
              </a:rPr>
              <a:t>not</a:t>
            </a:r>
            <a:r>
              <a:rPr lang="en-US" sz="4800" dirty="0">
                <a:solidFill>
                  <a:prstClr val="white"/>
                </a:solidFill>
              </a:rPr>
              <a:t> alone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 panose="020F0302020204030204"/>
                </a:rPr>
                <a:t>Lecture 19  &gt;  Section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23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mtClean="0"/>
              <a:t>Millennia </a:t>
            </a:r>
            <a:r>
              <a:rPr lang="en-US" dirty="0" smtClean="0"/>
              <a:t>of Knowledge in Libraries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936955"/>
            <a:ext cx="9144000" cy="566542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 panose="020F0302020204030204"/>
                </a:rPr>
                <a:t>Lecture 19  &gt;  Section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91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pPr algn="ctr"/>
            <a:r>
              <a:rPr lang="en-US" dirty="0" smtClean="0"/>
              <a:t>Now: freely available &amp; digita</a:t>
            </a:r>
            <a:r>
              <a:rPr lang="en-US" dirty="0"/>
              <a:t>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92200"/>
            <a:ext cx="9144000" cy="4654132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 panose="020F0302020204030204"/>
                </a:rPr>
                <a:t>Lecture 19  &gt;  Section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907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09101" y="2705725"/>
            <a:ext cx="7973803" cy="1446550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 defTabSz="457153"/>
            <a:r>
              <a:rPr lang="en-US" sz="4400" dirty="0">
                <a:solidFill>
                  <a:prstClr val="white"/>
                </a:solidFill>
              </a:rPr>
              <a:t>The world’s scientific knowledge is </a:t>
            </a:r>
            <a:r>
              <a:rPr lang="en-US" sz="4400" b="1" dirty="0">
                <a:solidFill>
                  <a:prstClr val="white"/>
                </a:solidFill>
              </a:rPr>
              <a:t>accessible</a:t>
            </a:r>
            <a:r>
              <a:rPr lang="en-US" sz="4400" dirty="0">
                <a:solidFill>
                  <a:prstClr val="white"/>
                </a:solidFill>
              </a:rPr>
              <a:t>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 panose="020F0302020204030204"/>
                </a:rPr>
                <a:t>Lecture 19  &gt;  Section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68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r>
              <a:rPr lang="en-US" dirty="0" smtClean="0"/>
              <a:t>But we’re still human	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739" y="1697906"/>
            <a:ext cx="5842000" cy="36576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 panose="020F0302020204030204"/>
                </a:rPr>
                <a:t>Lecture 19  &gt;  Section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508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09101" y="2705725"/>
            <a:ext cx="7973803" cy="2144520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 defTabSz="457153"/>
            <a:r>
              <a:rPr lang="en-US" sz="4400" dirty="0">
                <a:solidFill>
                  <a:prstClr val="white"/>
                </a:solidFill>
              </a:rPr>
              <a:t>The world’s scientific knowledge is </a:t>
            </a:r>
            <a:r>
              <a:rPr lang="en-US" sz="4400" b="1" dirty="0">
                <a:solidFill>
                  <a:prstClr val="white"/>
                </a:solidFill>
              </a:rPr>
              <a:t>accessible</a:t>
            </a:r>
            <a:r>
              <a:rPr lang="en-US" sz="4400" dirty="0">
                <a:solidFill>
                  <a:prstClr val="white"/>
                </a:solidFill>
              </a:rPr>
              <a:t>, but not </a:t>
            </a:r>
            <a:r>
              <a:rPr lang="en-US" sz="4400" b="1" dirty="0">
                <a:solidFill>
                  <a:prstClr val="white"/>
                </a:solidFill>
              </a:rPr>
              <a:t>readable</a:t>
            </a:r>
            <a:r>
              <a:rPr lang="en-US" sz="4400" dirty="0">
                <a:solidFill>
                  <a:prstClr val="white"/>
                </a:solidFill>
              </a:rPr>
              <a:t>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 panose="020F0302020204030204"/>
                </a:rPr>
                <a:t>Lecture 19  &gt;  Section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651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24000" y="258731"/>
            <a:ext cx="9144000" cy="2308324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 defTabSz="457153"/>
            <a:r>
              <a:rPr lang="en-US" sz="4800" dirty="0">
                <a:solidFill>
                  <a:prstClr val="white"/>
                </a:solidFill>
              </a:rPr>
              <a:t>Today, some pressing problems require </a:t>
            </a:r>
          </a:p>
          <a:p>
            <a:pPr algn="ctr" defTabSz="457153"/>
            <a:r>
              <a:rPr lang="en-US" sz="4800" b="1" dirty="0">
                <a:solidFill>
                  <a:prstClr val="white"/>
                </a:solidFill>
              </a:rPr>
              <a:t>macroscopic knowledge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338039" y="3355225"/>
            <a:ext cx="2261252" cy="2730567"/>
            <a:chOff x="814038" y="3355223"/>
            <a:chExt cx="2261252" cy="273056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038" y="3355223"/>
              <a:ext cx="2261252" cy="1693756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814039" y="5131683"/>
              <a:ext cx="226125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153"/>
              <a:r>
                <a:rPr lang="en-US" sz="2800" dirty="0">
                  <a:solidFill>
                    <a:prstClr val="white"/>
                  </a:solidFill>
                </a:rPr>
                <a:t>Climate &amp; Biodiversity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734302" y="3355223"/>
            <a:ext cx="2368743" cy="2884332"/>
            <a:chOff x="6210300" y="3355223"/>
            <a:chExt cx="2368743" cy="28843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0300" y="3355223"/>
              <a:ext cx="2368742" cy="1767446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210301" y="5285448"/>
              <a:ext cx="236874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153"/>
              <a:r>
                <a:rPr lang="en-US" sz="2800" dirty="0">
                  <a:solidFill>
                    <a:prstClr val="white"/>
                  </a:solidFill>
                </a:rPr>
                <a:t>Financial Markets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064112" y="3355224"/>
            <a:ext cx="2261251" cy="2668888"/>
            <a:chOff x="3540111" y="3355223"/>
            <a:chExt cx="2261251" cy="266888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40111" y="3355223"/>
              <a:ext cx="2261251" cy="169375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540111" y="5500891"/>
              <a:ext cx="22612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153"/>
              <a:r>
                <a:rPr lang="en-US" sz="2800" dirty="0">
                  <a:solidFill>
                    <a:prstClr val="white"/>
                  </a:solidFill>
                </a:rPr>
                <a:t>Health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2231131" y="3225353"/>
            <a:ext cx="2496607" cy="3037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 defTabSz="457153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 panose="020F0302020204030204"/>
                </a:rPr>
                <a:t>Lecture 19  &gt;  Section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85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43101" y="2798465"/>
            <a:ext cx="8542609" cy="1569660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 defTabSz="457153"/>
            <a:r>
              <a:rPr lang="en-US" sz="4800" dirty="0">
                <a:solidFill>
                  <a:prstClr val="white"/>
                </a:solidFill>
              </a:rPr>
              <a:t>Could we build a machine to </a:t>
            </a:r>
            <a:r>
              <a:rPr lang="en-US" sz="4800" b="1" dirty="0">
                <a:solidFill>
                  <a:prstClr val="white"/>
                </a:solidFill>
              </a:rPr>
              <a:t>read</a:t>
            </a:r>
            <a:r>
              <a:rPr lang="en-US" sz="4800" dirty="0">
                <a:solidFill>
                  <a:prstClr val="white"/>
                </a:solidFill>
              </a:rPr>
              <a:t> for us?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 panose="020F0302020204030204"/>
                </a:rPr>
                <a:t>Lecture 19  &gt;  Section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587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latin typeface="+mj-lt"/>
              </a:rPr>
              <a:t>OHs: Note that we have / are shifting these to provide better coverage before Project Part 3 &amp; the final!</a:t>
            </a:r>
            <a:endParaRPr lang="en-US" dirty="0">
              <a:latin typeface="+mj-lt"/>
            </a:endParaRPr>
          </a:p>
          <a:p>
            <a:pPr lvl="1"/>
            <a:r>
              <a:rPr lang="en-US" dirty="0" smtClean="0">
                <a:latin typeface="+mj-lt"/>
              </a:rPr>
              <a:t>See the calendar on the website</a:t>
            </a:r>
            <a:endParaRPr lang="en-US" dirty="0">
              <a:latin typeface="+mj-lt"/>
            </a:endParaRPr>
          </a:p>
          <a:p>
            <a:pPr lvl="1"/>
            <a:r>
              <a:rPr lang="en-US" dirty="0" smtClean="0">
                <a:latin typeface="+mj-lt"/>
              </a:rPr>
              <a:t>Come to OHs early- don’t leave questions / problems till the last minute!</a:t>
            </a:r>
          </a:p>
          <a:p>
            <a:endParaRPr lang="en-US" b="1" i="1" dirty="0">
              <a:latin typeface="+mj-lt"/>
            </a:endParaRPr>
          </a:p>
          <a:p>
            <a:r>
              <a:rPr lang="en-US" dirty="0">
                <a:latin typeface="+mj-lt"/>
              </a:rPr>
              <a:t>Piazza @</a:t>
            </a:r>
            <a:r>
              <a:rPr lang="en-US" dirty="0" smtClean="0">
                <a:latin typeface="+mj-lt"/>
              </a:rPr>
              <a:t>1253, “Final Exam Review Session- Topic requests”</a:t>
            </a:r>
          </a:p>
          <a:p>
            <a:pPr lvl="1"/>
            <a:r>
              <a:rPr lang="en-US" dirty="0" smtClean="0">
                <a:latin typeface="+mj-lt"/>
              </a:rPr>
              <a:t>Please suggest / vote on topics for the final review session!!!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 smtClean="0">
                <a:latin typeface="+mj-lt"/>
              </a:rPr>
              <a:t>Course evaluations online- please fill these out </a:t>
            </a:r>
            <a:r>
              <a:rPr lang="en-US" dirty="0" smtClean="0">
                <a:latin typeface="+mj-lt"/>
                <a:sym typeface="Wingdings"/>
              </a:rPr>
              <a:t></a:t>
            </a:r>
          </a:p>
          <a:p>
            <a:pPr lvl="1"/>
            <a:r>
              <a:rPr lang="en-US" dirty="0" smtClean="0">
                <a:latin typeface="+mj-lt"/>
                <a:sym typeface="Wingdings"/>
              </a:rPr>
              <a:t>We want your feedback to make the course even better next time!</a:t>
            </a:r>
          </a:p>
          <a:p>
            <a:pPr lvl="1"/>
            <a:r>
              <a:rPr lang="en-US" dirty="0" smtClean="0">
                <a:latin typeface="+mj-lt"/>
                <a:sym typeface="Wingdings"/>
              </a:rPr>
              <a:t>I read </a:t>
            </a:r>
            <a:r>
              <a:rPr lang="en-US" b="1" dirty="0" smtClean="0">
                <a:latin typeface="+mj-lt"/>
                <a:sym typeface="Wingdings"/>
              </a:rPr>
              <a:t>every</a:t>
            </a:r>
            <a:r>
              <a:rPr lang="en-US" dirty="0" smtClean="0">
                <a:latin typeface="+mj-lt"/>
                <a:sym typeface="Wingdings"/>
              </a:rPr>
              <a:t> evaluation.</a:t>
            </a: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19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561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3-06-14 at 12.33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536" y="1542003"/>
            <a:ext cx="4527614" cy="52532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1353"/>
            <a:ext cx="12192000" cy="91440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Data are buried in tables,</a:t>
            </a:r>
            <a:br>
              <a:rPr lang="en-US" dirty="0" smtClean="0"/>
            </a:br>
            <a:r>
              <a:rPr lang="en-US" dirty="0" smtClean="0"/>
              <a:t>but not in a self-contained way</a:t>
            </a:r>
            <a:endParaRPr lang="en-US" dirty="0"/>
          </a:p>
        </p:txBody>
      </p:sp>
      <p:pic>
        <p:nvPicPr>
          <p:cNvPr id="6" name="Picture 5" descr="Screen Shot 2013-06-14 at 12.31.3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47" y="1709110"/>
            <a:ext cx="3577923" cy="47510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3546418" y="2069749"/>
            <a:ext cx="1489380" cy="1693430"/>
          </a:xfrm>
          <a:prstGeom prst="rect">
            <a:avLst/>
          </a:prstGeom>
          <a:noFill/>
          <a:ln w="60833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 defTabSz="457153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035798" y="1600200"/>
            <a:ext cx="907802" cy="469548"/>
          </a:xfrm>
          <a:prstGeom prst="line">
            <a:avLst/>
          </a:prstGeom>
          <a:noFill/>
          <a:ln w="60833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035798" y="3763181"/>
            <a:ext cx="907802" cy="2942421"/>
          </a:xfrm>
          <a:prstGeom prst="line">
            <a:avLst/>
          </a:prstGeom>
          <a:noFill/>
          <a:ln w="60833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" name="Rectangle 17"/>
          <p:cNvSpPr/>
          <p:nvPr/>
        </p:nvSpPr>
        <p:spPr>
          <a:xfrm>
            <a:off x="8731735" y="2987535"/>
            <a:ext cx="1936266" cy="3503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 defTabSz="457153"/>
            <a:r>
              <a:rPr lang="en-US" sz="1600" i="1" dirty="0" err="1">
                <a:solidFill>
                  <a:prstClr val="white"/>
                </a:solidFill>
              </a:rPr>
              <a:t>Moravamylacris</a:t>
            </a:r>
            <a:endParaRPr lang="en-US" sz="1600" i="1" dirty="0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617864" y="2987535"/>
            <a:ext cx="1113872" cy="35031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 defTabSz="457153"/>
            <a:r>
              <a:rPr lang="en-US" dirty="0" err="1">
                <a:solidFill>
                  <a:prstClr val="white"/>
                </a:solidFill>
              </a:rPr>
              <a:t>Obora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617863" y="2192825"/>
            <a:ext cx="3043324" cy="7947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 defTabSz="457153"/>
            <a:r>
              <a:rPr lang="en-US" sz="2400" dirty="0">
                <a:solidFill>
                  <a:prstClr val="white"/>
                </a:solidFill>
              </a:rPr>
              <a:t>Appear</a:t>
            </a:r>
          </a:p>
          <a:p>
            <a:pPr algn="ctr" defTabSz="457153"/>
            <a:r>
              <a:rPr lang="en-US" sz="2400" dirty="0">
                <a:solidFill>
                  <a:prstClr val="white"/>
                </a:solidFill>
              </a:rPr>
              <a:t>(</a:t>
            </a:r>
            <a:r>
              <a:rPr lang="en-US" sz="2400" dirty="0" err="1">
                <a:solidFill>
                  <a:prstClr val="white"/>
                </a:solidFill>
              </a:rPr>
              <a:t>Location,Genus</a:t>
            </a:r>
            <a:r>
              <a:rPr lang="en-US" sz="2400" dirty="0">
                <a:solidFill>
                  <a:prstClr val="white"/>
                </a:solidFill>
              </a:rPr>
              <a:t>)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7760800" y="3337852"/>
            <a:ext cx="0" cy="391306"/>
          </a:xfrm>
          <a:prstGeom prst="line">
            <a:avLst/>
          </a:prstGeom>
          <a:noFill/>
          <a:ln w="28575" cmpd="sng">
            <a:solidFill>
              <a:schemeClr val="accent2">
                <a:lumMod val="7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827538" y="3337853"/>
            <a:ext cx="0" cy="754584"/>
          </a:xfrm>
          <a:prstGeom prst="line">
            <a:avLst/>
          </a:prstGeom>
          <a:noFill/>
          <a:ln w="28575" cmpd="sng">
            <a:solidFill>
              <a:schemeClr val="accent1">
                <a:lumMod val="7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6" name="Rectangle 25"/>
          <p:cNvSpPr/>
          <p:nvPr/>
        </p:nvSpPr>
        <p:spPr>
          <a:xfrm>
            <a:off x="7406879" y="3729160"/>
            <a:ext cx="455978" cy="183219"/>
          </a:xfrm>
          <a:prstGeom prst="rect">
            <a:avLst/>
          </a:prstGeom>
          <a:noFill/>
          <a:ln w="28575" cmpd="sng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 defTabSz="457153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069338" y="4092438"/>
            <a:ext cx="1220711" cy="183219"/>
          </a:xfrm>
          <a:prstGeom prst="rect">
            <a:avLst/>
          </a:prstGeom>
          <a:noFill/>
          <a:ln w="28575" cmpd="sng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 defTabSz="457153"/>
            <a:endParaRPr lang="en-US">
              <a:solidFill>
                <a:prstClr val="white"/>
              </a:solidFill>
            </a:endParaRPr>
          </a:p>
        </p:txBody>
      </p:sp>
      <p:pic>
        <p:nvPicPr>
          <p:cNvPr id="31" name="Picture 30" descr="Screen Shot 2013-06-14 at 12.54.5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171" y="4478463"/>
            <a:ext cx="3382578" cy="2237434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V="1">
            <a:off x="7640543" y="3911491"/>
            <a:ext cx="0" cy="555632"/>
          </a:xfrm>
          <a:prstGeom prst="line">
            <a:avLst/>
          </a:prstGeom>
          <a:noFill/>
          <a:ln w="28575" cmpd="sng">
            <a:solidFill>
              <a:schemeClr val="accent2">
                <a:lumMod val="7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60" name="TextBox 59"/>
          <p:cNvSpPr txBox="1"/>
          <p:nvPr/>
        </p:nvSpPr>
        <p:spPr>
          <a:xfrm>
            <a:off x="7604488" y="4009997"/>
            <a:ext cx="399634" cy="553027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pPr defTabSz="457153"/>
            <a:r>
              <a:rPr lang="en-US" sz="3000" b="1" dirty="0">
                <a:solidFill>
                  <a:srgbClr val="E07602">
                    <a:lumMod val="75000"/>
                  </a:srgbClr>
                </a:solidFill>
              </a:rPr>
              <a:t>?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9" name="Rectangle 2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 panose="020F0302020204030204"/>
                </a:rPr>
                <a:t>Lecture 19  &gt;  Section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301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19" grpId="0" animBg="1"/>
      <p:bldP spid="21" grpId="0" animBg="1"/>
      <p:bldP spid="26" grpId="0" animBg="1"/>
      <p:bldP spid="27" grpId="0" animBg="1"/>
      <p:bldP spid="6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Screen Shot 2013-06-14 at 12.33.33 PM.png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536" y="1542003"/>
            <a:ext cx="4527614" cy="52532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1353"/>
            <a:ext cx="12192000" cy="914400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Data are buried in tables, </a:t>
            </a:r>
            <a:br>
              <a:rPr lang="en-US" dirty="0" smtClean="0"/>
            </a:br>
            <a:r>
              <a:rPr lang="en-US" dirty="0" smtClean="0"/>
              <a:t>but not in a self-contained way</a:t>
            </a:r>
            <a:endParaRPr lang="en-US" dirty="0"/>
          </a:p>
        </p:txBody>
      </p:sp>
      <p:pic>
        <p:nvPicPr>
          <p:cNvPr id="6" name="Picture 5" descr="Screen Shot 2013-06-14 at 12.31.3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47" y="1709110"/>
            <a:ext cx="3577923" cy="47510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3546418" y="2069749"/>
            <a:ext cx="1489380" cy="1693430"/>
          </a:xfrm>
          <a:prstGeom prst="rect">
            <a:avLst/>
          </a:prstGeom>
          <a:noFill/>
          <a:ln w="60833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 defTabSz="457153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035798" y="1600200"/>
            <a:ext cx="907802" cy="469548"/>
          </a:xfrm>
          <a:prstGeom prst="line">
            <a:avLst/>
          </a:prstGeom>
          <a:noFill/>
          <a:ln w="60833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035798" y="3763181"/>
            <a:ext cx="907802" cy="2942421"/>
          </a:xfrm>
          <a:prstGeom prst="line">
            <a:avLst/>
          </a:prstGeom>
          <a:noFill/>
          <a:ln w="60833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60800" y="3337852"/>
            <a:ext cx="0" cy="391306"/>
          </a:xfrm>
          <a:prstGeom prst="line">
            <a:avLst/>
          </a:prstGeom>
          <a:noFill/>
          <a:ln w="28575" cmpd="sng">
            <a:solidFill>
              <a:srgbClr val="EBB39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827538" y="3337853"/>
            <a:ext cx="0" cy="754584"/>
          </a:xfrm>
          <a:prstGeom prst="line">
            <a:avLst/>
          </a:prstGeom>
          <a:noFill/>
          <a:ln w="28575" cmpd="sng">
            <a:solidFill>
              <a:schemeClr val="accent1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6" name="Rectangle 25"/>
          <p:cNvSpPr/>
          <p:nvPr/>
        </p:nvSpPr>
        <p:spPr>
          <a:xfrm>
            <a:off x="7406879" y="3729160"/>
            <a:ext cx="455978" cy="183219"/>
          </a:xfrm>
          <a:prstGeom prst="rect">
            <a:avLst/>
          </a:prstGeom>
          <a:noFill/>
          <a:ln w="28575" cmpd="sng">
            <a:solidFill>
              <a:srgbClr val="EBB39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 defTabSz="457153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069338" y="4092438"/>
            <a:ext cx="1220711" cy="183219"/>
          </a:xfrm>
          <a:prstGeom prst="rect">
            <a:avLst/>
          </a:prstGeom>
          <a:noFill/>
          <a:ln w="28575" cmpd="sng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 defTabSz="457153"/>
            <a:endParaRPr lang="en-US">
              <a:solidFill>
                <a:prstClr val="white"/>
              </a:solidFill>
            </a:endParaRPr>
          </a:p>
        </p:txBody>
      </p:sp>
      <p:pic>
        <p:nvPicPr>
          <p:cNvPr id="31" name="Picture 30" descr="Screen Shot 2013-06-14 at 12.54.5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171" y="4478463"/>
            <a:ext cx="3382578" cy="2237434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V="1">
            <a:off x="7640543" y="3911491"/>
            <a:ext cx="0" cy="555632"/>
          </a:xfrm>
          <a:prstGeom prst="line">
            <a:avLst/>
          </a:prstGeom>
          <a:noFill/>
          <a:ln w="28575" cmpd="sng">
            <a:solidFill>
              <a:srgbClr val="EBB39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7" name="Rectangle 36"/>
          <p:cNvSpPr/>
          <p:nvPr/>
        </p:nvSpPr>
        <p:spPr>
          <a:xfrm>
            <a:off x="1924850" y="4058417"/>
            <a:ext cx="1621569" cy="408706"/>
          </a:xfrm>
          <a:prstGeom prst="rect">
            <a:avLst/>
          </a:prstGeom>
          <a:noFill/>
          <a:ln w="60833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 defTabSz="457153"/>
            <a:endParaRPr lang="en-US">
              <a:solidFill>
                <a:prstClr val="white"/>
              </a:solidFill>
            </a:endParaRPr>
          </a:p>
        </p:txBody>
      </p:sp>
      <p:pic>
        <p:nvPicPr>
          <p:cNvPr id="38" name="Picture 37" descr="Screen Shot 2013-06-14 at 12.57.59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905" y="4814735"/>
            <a:ext cx="5229186" cy="1043179"/>
          </a:xfrm>
          <a:prstGeom prst="rect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</p:pic>
      <p:cxnSp>
        <p:nvCxnSpPr>
          <p:cNvPr id="39" name="Straight Connector 38"/>
          <p:cNvCxnSpPr/>
          <p:nvPr/>
        </p:nvCxnSpPr>
        <p:spPr>
          <a:xfrm flipH="1">
            <a:off x="1598907" y="4467124"/>
            <a:ext cx="325943" cy="347611"/>
          </a:xfrm>
          <a:prstGeom prst="line">
            <a:avLst/>
          </a:prstGeom>
          <a:noFill/>
          <a:ln w="60833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546420" y="4478464"/>
            <a:ext cx="3281673" cy="336271"/>
          </a:xfrm>
          <a:prstGeom prst="line">
            <a:avLst/>
          </a:prstGeom>
          <a:noFill/>
          <a:ln w="60833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642402" y="5571537"/>
            <a:ext cx="2174351" cy="0"/>
          </a:xfrm>
          <a:prstGeom prst="line">
            <a:avLst/>
          </a:prstGeom>
          <a:noFill/>
          <a:ln w="38100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632925" y="5800441"/>
            <a:ext cx="1890812" cy="0"/>
          </a:xfrm>
          <a:prstGeom prst="line">
            <a:avLst/>
          </a:prstGeom>
          <a:noFill/>
          <a:ln w="38100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5688506" y="5580002"/>
            <a:ext cx="0" cy="350942"/>
          </a:xfrm>
          <a:prstGeom prst="line">
            <a:avLst/>
          </a:prstGeom>
          <a:noFill/>
          <a:ln w="38100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5756547" y="5930943"/>
            <a:ext cx="3591806" cy="0"/>
          </a:xfrm>
          <a:prstGeom prst="line">
            <a:avLst/>
          </a:prstGeom>
          <a:noFill/>
          <a:ln w="38100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9348353" y="5766302"/>
            <a:ext cx="735745" cy="312058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 defTabSz="457153"/>
            <a:endParaRPr lang="en-US">
              <a:solidFill>
                <a:prstClr val="white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604488" y="4009997"/>
            <a:ext cx="399634" cy="553027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pPr defTabSz="457153"/>
            <a:r>
              <a:rPr lang="en-US" sz="3000" b="1" dirty="0">
                <a:solidFill>
                  <a:srgbClr val="E07602">
                    <a:lumMod val="40000"/>
                    <a:lumOff val="60000"/>
                  </a:srgbClr>
                </a:solidFill>
              </a:rPr>
              <a:t>?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8268615" y="3342181"/>
            <a:ext cx="0" cy="569311"/>
          </a:xfrm>
          <a:prstGeom prst="line">
            <a:avLst/>
          </a:prstGeom>
          <a:noFill/>
          <a:ln w="38100" cmpd="sng">
            <a:solidFill>
              <a:schemeClr val="accent2">
                <a:lumMod val="7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8268615" y="3911492"/>
            <a:ext cx="1439566" cy="1"/>
          </a:xfrm>
          <a:prstGeom prst="line">
            <a:avLst/>
          </a:prstGeom>
          <a:noFill/>
          <a:ln w="38100" cmpd="sng">
            <a:solidFill>
              <a:schemeClr val="accent2">
                <a:lumMod val="7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6" name="Straight Connector 35"/>
          <p:cNvCxnSpPr>
            <a:endCxn id="58" idx="0"/>
          </p:cNvCxnSpPr>
          <p:nvPr/>
        </p:nvCxnSpPr>
        <p:spPr>
          <a:xfrm>
            <a:off x="9708181" y="3912379"/>
            <a:ext cx="8044" cy="1853925"/>
          </a:xfrm>
          <a:prstGeom prst="line">
            <a:avLst/>
          </a:prstGeom>
          <a:noFill/>
          <a:ln w="38100" cmpd="sng">
            <a:solidFill>
              <a:schemeClr val="accent2">
                <a:lumMod val="7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5" name="Rectangle 34"/>
          <p:cNvSpPr/>
          <p:nvPr/>
        </p:nvSpPr>
        <p:spPr>
          <a:xfrm>
            <a:off x="8731735" y="2987535"/>
            <a:ext cx="1936266" cy="3503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 defTabSz="457153"/>
            <a:r>
              <a:rPr lang="en-US" sz="1600" i="1" dirty="0" err="1">
                <a:solidFill>
                  <a:prstClr val="white"/>
                </a:solidFill>
              </a:rPr>
              <a:t>Moravamylacris</a:t>
            </a:r>
            <a:endParaRPr lang="en-US" sz="1600" i="1" dirty="0">
              <a:solidFill>
                <a:prstClr val="white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617864" y="2987535"/>
            <a:ext cx="1113872" cy="35031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 defTabSz="457153"/>
            <a:r>
              <a:rPr lang="en-US" dirty="0" err="1">
                <a:solidFill>
                  <a:prstClr val="white"/>
                </a:solidFill>
              </a:rPr>
              <a:t>Obora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617863" y="2192825"/>
            <a:ext cx="3043324" cy="7947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 defTabSz="457153"/>
            <a:r>
              <a:rPr lang="en-US" sz="2400" dirty="0">
                <a:solidFill>
                  <a:prstClr val="white"/>
                </a:solidFill>
              </a:rPr>
              <a:t>Appear</a:t>
            </a:r>
          </a:p>
          <a:p>
            <a:pPr algn="ctr" defTabSz="457153"/>
            <a:r>
              <a:rPr lang="en-US" sz="2400" dirty="0">
                <a:solidFill>
                  <a:prstClr val="white"/>
                </a:solidFill>
              </a:rPr>
              <a:t>(</a:t>
            </a:r>
            <a:r>
              <a:rPr lang="en-US" sz="2400" dirty="0" err="1">
                <a:solidFill>
                  <a:prstClr val="white"/>
                </a:solidFill>
              </a:rPr>
              <a:t>Location,Genus</a:t>
            </a:r>
            <a:r>
              <a:rPr lang="en-US" sz="2400" dirty="0">
                <a:solidFill>
                  <a:prstClr val="white"/>
                </a:solidFill>
              </a:rPr>
              <a:t>)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 panose="020F0302020204030204"/>
                </a:rPr>
                <a:t>Lecture 19  &gt;  Section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85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58" grpId="0" animBg="1"/>
      <p:bldP spid="35" grpId="0" animBg="1"/>
      <p:bldP spid="40" grpId="0" animBg="1"/>
      <p:bldP spid="4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50954" y="4821466"/>
            <a:ext cx="8153032" cy="83099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lIns="91430" tIns="45715" rIns="91430" bIns="45715" rtlCol="0">
            <a:spAutoFit/>
          </a:bodyPr>
          <a:lstStyle/>
          <a:p>
            <a:pPr algn="ctr" defTabSz="457153"/>
            <a:r>
              <a:rPr lang="en-US" sz="2400" dirty="0" err="1">
                <a:solidFill>
                  <a:prstClr val="black"/>
                </a:solidFill>
              </a:rPr>
              <a:t>Shanan</a:t>
            </a:r>
            <a:r>
              <a:rPr lang="en-US" sz="2400" dirty="0">
                <a:solidFill>
                  <a:prstClr val="black"/>
                </a:solidFill>
              </a:rPr>
              <a:t> Peters (Geo) and </a:t>
            </a:r>
            <a:r>
              <a:rPr lang="en-US" sz="2400" dirty="0" err="1">
                <a:solidFill>
                  <a:prstClr val="black"/>
                </a:solidFill>
              </a:rPr>
              <a:t>Miron</a:t>
            </a:r>
            <a:r>
              <a:rPr lang="en-US" sz="2400" dirty="0">
                <a:solidFill>
                  <a:prstClr val="black"/>
                </a:solidFill>
              </a:rPr>
              <a:t> Livny (CS)</a:t>
            </a:r>
          </a:p>
          <a:p>
            <a:pPr algn="ctr" defTabSz="457153"/>
            <a:r>
              <a:rPr lang="en-US" sz="2400" dirty="0" err="1">
                <a:solidFill>
                  <a:prstClr val="black"/>
                </a:solidFill>
              </a:rPr>
              <a:t>DeepDive.Stanford.edu</a:t>
            </a:r>
            <a:r>
              <a:rPr lang="en-US" sz="2400" dirty="0">
                <a:solidFill>
                  <a:prstClr val="black"/>
                </a:solidFill>
              </a:rPr>
              <a:t> (</a:t>
            </a:r>
            <a:r>
              <a:rPr lang="en-US" sz="2400" b="1" dirty="0" err="1">
                <a:solidFill>
                  <a:srgbClr val="FF0000"/>
                </a:solidFill>
              </a:rPr>
              <a:t>Ce</a:t>
            </a:r>
            <a:r>
              <a:rPr lang="en-US" sz="2400" b="1" dirty="0">
                <a:solidFill>
                  <a:srgbClr val="FF0000"/>
                </a:solidFill>
              </a:rPr>
              <a:t> Zhang </a:t>
            </a:r>
            <a:r>
              <a:rPr lang="en-US" sz="2400" dirty="0">
                <a:solidFill>
                  <a:prstClr val="black"/>
                </a:solidFill>
              </a:rPr>
              <a:t>et al.)</a:t>
            </a:r>
          </a:p>
        </p:txBody>
      </p:sp>
      <p:sp>
        <p:nvSpPr>
          <p:cNvPr id="5" name="Rectangle 4"/>
          <p:cNvSpPr/>
          <p:nvPr/>
        </p:nvSpPr>
        <p:spPr>
          <a:xfrm>
            <a:off x="3823342" y="2444996"/>
            <a:ext cx="4608259" cy="769441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defTabSz="457153"/>
            <a:r>
              <a:rPr lang="en-US" sz="4400" b="1" dirty="0">
                <a:solidFill>
                  <a:srgbClr val="7DC1EF">
                    <a:lumMod val="60000"/>
                    <a:lumOff val="40000"/>
                  </a:srgbClr>
                </a:solidFill>
              </a:rPr>
              <a:t>Paleo</a:t>
            </a:r>
            <a:r>
              <a:rPr lang="en-US" sz="4400" b="1" dirty="0">
                <a:solidFill>
                  <a:prstClr val="white"/>
                </a:solidFill>
              </a:rPr>
              <a:t>DeepDive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800" t="12481" r="71678" b="15866"/>
          <a:stretch/>
        </p:blipFill>
        <p:spPr>
          <a:xfrm>
            <a:off x="5198164" y="3442370"/>
            <a:ext cx="1858615" cy="1192697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 panose="020F0302020204030204"/>
                </a:rPr>
                <a:t>Lecture 19  &gt;  Section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16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06341" y="1310052"/>
            <a:ext cx="8821860" cy="39894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 defTabSz="457153"/>
            <a:r>
              <a:rPr lang="en-US" sz="2400" b="1" dirty="0">
                <a:solidFill>
                  <a:prstClr val="white"/>
                </a:solidFill>
                <a:cs typeface="Century Gothic"/>
              </a:rPr>
              <a:t>The Goal</a:t>
            </a:r>
          </a:p>
        </p:txBody>
      </p:sp>
      <p:sp>
        <p:nvSpPr>
          <p:cNvPr id="8" name="Rectangle 7"/>
          <p:cNvSpPr/>
          <p:nvPr/>
        </p:nvSpPr>
        <p:spPr>
          <a:xfrm>
            <a:off x="1706341" y="1708994"/>
            <a:ext cx="8821860" cy="98172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 defTabSz="457153"/>
            <a:r>
              <a:rPr lang="en-US" sz="2400" dirty="0">
                <a:solidFill>
                  <a:prstClr val="black"/>
                </a:solidFill>
                <a:cs typeface="Century Gothic"/>
              </a:rPr>
              <a:t>Extract </a:t>
            </a:r>
            <a:r>
              <a:rPr lang="en-US" sz="2400" dirty="0" err="1">
                <a:solidFill>
                  <a:prstClr val="black"/>
                </a:solidFill>
                <a:cs typeface="Century Gothic"/>
              </a:rPr>
              <a:t>paleobiological</a:t>
            </a:r>
            <a:r>
              <a:rPr lang="en-US" sz="2400" dirty="0">
                <a:solidFill>
                  <a:prstClr val="black"/>
                </a:solidFill>
                <a:cs typeface="Century Gothic"/>
              </a:rPr>
              <a:t> facts to build higher coverage fossil record.</a:t>
            </a:r>
          </a:p>
        </p:txBody>
      </p:sp>
      <p:pic>
        <p:nvPicPr>
          <p:cNvPr id="35" name="Picture 34" descr="extraction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2" r="25421" b="31486"/>
          <a:stretch/>
        </p:blipFill>
        <p:spPr>
          <a:xfrm>
            <a:off x="7648224" y="3067806"/>
            <a:ext cx="2879978" cy="2060939"/>
          </a:xfrm>
          <a:prstGeom prst="rect">
            <a:avLst/>
          </a:prstGeom>
        </p:spPr>
      </p:pic>
      <p:pic>
        <p:nvPicPr>
          <p:cNvPr id="55" name="Picture 54" descr="Screen Shot 2013-06-04 at 2.33.1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331" y="3036319"/>
            <a:ext cx="1243702" cy="1754619"/>
          </a:xfrm>
          <a:prstGeom prst="rect">
            <a:avLst/>
          </a:prstGeom>
        </p:spPr>
      </p:pic>
      <p:pic>
        <p:nvPicPr>
          <p:cNvPr id="57" name="Picture 56" descr="tpc277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30994" y="3453710"/>
            <a:ext cx="1659724" cy="1244793"/>
          </a:xfrm>
          <a:prstGeom prst="rect">
            <a:avLst/>
          </a:prstGeom>
        </p:spPr>
      </p:pic>
      <p:pic>
        <p:nvPicPr>
          <p:cNvPr id="56" name="Picture 55" descr="Screen Shot 2013-06-04 at 2.35.48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640" y="3403689"/>
            <a:ext cx="1268335" cy="1796142"/>
          </a:xfrm>
          <a:prstGeom prst="rect">
            <a:avLst/>
          </a:prstGeom>
        </p:spPr>
      </p:pic>
      <p:sp>
        <p:nvSpPr>
          <p:cNvPr id="58" name="Right Arrow 57"/>
          <p:cNvSpPr/>
          <p:nvPr/>
        </p:nvSpPr>
        <p:spPr>
          <a:xfrm>
            <a:off x="3425974" y="2836333"/>
            <a:ext cx="4222251" cy="2490847"/>
          </a:xfrm>
          <a:prstGeom prst="rightArrow">
            <a:avLst>
              <a:gd name="adj1" fmla="val 80442"/>
              <a:gd name="adj2" fmla="val 12925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 defTabSz="457153"/>
            <a:endParaRPr lang="en-US" dirty="0">
              <a:solidFill>
                <a:prstClr val="white"/>
              </a:solidFill>
              <a:cs typeface="Century Gothic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3437729" y="3124201"/>
            <a:ext cx="3454667" cy="778994"/>
            <a:chOff x="3619964" y="2792114"/>
            <a:chExt cx="3454667" cy="778994"/>
          </a:xfrm>
        </p:grpSpPr>
        <p:sp>
          <p:nvSpPr>
            <p:cNvPr id="63" name="Rounded Rectangle 62"/>
            <p:cNvSpPr/>
            <p:nvPr/>
          </p:nvSpPr>
          <p:spPr>
            <a:xfrm>
              <a:off x="3642273" y="2792114"/>
              <a:ext cx="3252698" cy="778994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3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619964" y="2853558"/>
              <a:ext cx="34546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53"/>
              <a:r>
                <a:rPr lang="en-US" dirty="0">
                  <a:solidFill>
                    <a:srgbClr val="FFFFFF"/>
                  </a:solidFill>
                </a:rPr>
                <a:t>T. Rex are found dating to </a:t>
              </a:r>
            </a:p>
            <a:p>
              <a:pPr defTabSz="457153"/>
              <a:r>
                <a:rPr lang="en-US" dirty="0">
                  <a:solidFill>
                    <a:srgbClr val="FFFFFF"/>
                  </a:solidFill>
                </a:rPr>
                <a:t>the upper Cretaceous.</a:t>
              </a: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3399084" y="4595020"/>
            <a:ext cx="184644" cy="343620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pPr defTabSz="457153"/>
            <a:endParaRPr lang="en-US" sz="1600" dirty="0">
              <a:solidFill>
                <a:prstClr val="black"/>
              </a:solidFill>
              <a:latin typeface="Tw Cen MT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3446265" y="4390116"/>
            <a:ext cx="4117295" cy="515851"/>
            <a:chOff x="3586649" y="2924652"/>
            <a:chExt cx="7255730" cy="646456"/>
          </a:xfrm>
        </p:grpSpPr>
        <p:sp>
          <p:nvSpPr>
            <p:cNvPr id="72" name="Rounded Rectangle 71"/>
            <p:cNvSpPr/>
            <p:nvPr/>
          </p:nvSpPr>
          <p:spPr>
            <a:xfrm>
              <a:off x="3642271" y="2924652"/>
              <a:ext cx="7001170" cy="646456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3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586649" y="2975900"/>
              <a:ext cx="7255730" cy="4628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457153"/>
              <a:r>
                <a:rPr lang="en-US" dirty="0">
                  <a:solidFill>
                    <a:srgbClr val="FFFFFF"/>
                  </a:solidFill>
                </a:rPr>
                <a:t>Appears(“T. Rex”, “Cretaceous”)</a:t>
              </a:r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4263026" y="3900538"/>
            <a:ext cx="2365288" cy="369332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pPr defTabSz="457153"/>
            <a:r>
              <a:rPr lang="en-US" u="sng" dirty="0">
                <a:solidFill>
                  <a:prstClr val="black"/>
                </a:solidFill>
              </a:rPr>
              <a:t>Statistical Inference</a:t>
            </a:r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4215425" y="3892699"/>
            <a:ext cx="0" cy="486921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1706342" y="5327180"/>
            <a:ext cx="8821861" cy="4271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 defTabSz="457153"/>
            <a:r>
              <a:rPr lang="en-US" sz="2400" b="1" dirty="0">
                <a:solidFill>
                  <a:prstClr val="white"/>
                </a:solidFill>
              </a:rPr>
              <a:t>Aggressive Approach</a:t>
            </a:r>
          </a:p>
        </p:txBody>
      </p:sp>
      <p:sp>
        <p:nvSpPr>
          <p:cNvPr id="80" name="Rectangle 79"/>
          <p:cNvSpPr/>
          <p:nvPr/>
        </p:nvSpPr>
        <p:spPr>
          <a:xfrm>
            <a:off x="1706342" y="5754345"/>
            <a:ext cx="8821860" cy="10189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 defTabSz="457153"/>
            <a:r>
              <a:rPr lang="en-US" sz="2400" i="1" dirty="0">
                <a:solidFill>
                  <a:prstClr val="black"/>
                </a:solidFill>
              </a:rPr>
              <a:t>Every character, word, part of speech is a variable</a:t>
            </a:r>
          </a:p>
          <a:p>
            <a:pPr algn="ctr" defTabSz="457153"/>
            <a:r>
              <a:rPr lang="en-US" sz="2400" b="1" i="1" dirty="0">
                <a:solidFill>
                  <a:prstClr val="black"/>
                </a:solidFill>
              </a:rPr>
              <a:t>statistical Inference </a:t>
            </a:r>
            <a:r>
              <a:rPr lang="en-US" sz="2400" i="1" dirty="0">
                <a:solidFill>
                  <a:prstClr val="black"/>
                </a:solidFill>
              </a:rPr>
              <a:t>on billions of variables.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1524000" y="246184"/>
            <a:ext cx="9144000" cy="914400"/>
          </a:xfrm>
        </p:spPr>
        <p:txBody>
          <a:bodyPr/>
          <a:lstStyle/>
          <a:p>
            <a:r>
              <a:rPr lang="en-US" dirty="0">
                <a:solidFill>
                  <a:srgbClr val="7DC1EF">
                    <a:lumMod val="40000"/>
                    <a:lumOff val="60000"/>
                  </a:srgbClr>
                </a:solidFill>
              </a:rPr>
              <a:t>Paleo</a:t>
            </a:r>
            <a:r>
              <a:rPr lang="en-US" dirty="0">
                <a:solidFill>
                  <a:prstClr val="white"/>
                </a:solidFill>
              </a:rPr>
              <a:t>DeepDive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 panose="020F0302020204030204"/>
                </a:rPr>
                <a:t>Lecture 19  &gt;  Section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148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75" grpId="0"/>
      <p:bldP spid="79" grpId="0" animBg="1"/>
      <p:bldP spid="8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 descr="images.jpeg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119" y="3233833"/>
            <a:ext cx="338929" cy="338929"/>
          </a:xfrm>
          <a:prstGeom prst="rect">
            <a:avLst/>
          </a:prstGeom>
        </p:spPr>
      </p:pic>
      <p:pic>
        <p:nvPicPr>
          <p:cNvPr id="48" name="Picture 47" descr="images.jpeg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690" y="2225277"/>
            <a:ext cx="383689" cy="383689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932571" y="3074248"/>
            <a:ext cx="2773315" cy="584776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>
            <a:defPPr>
              <a:defRPr lang="en-US"/>
            </a:defPPr>
            <a:lvl1pPr>
              <a:defRPr sz="2500" b="1">
                <a:latin typeface="Myriad"/>
                <a:cs typeface="Myriad"/>
              </a:defRPr>
            </a:lvl1pPr>
          </a:lstStyle>
          <a:p>
            <a:pPr defTabSz="457153"/>
            <a:r>
              <a:rPr lang="en-US" sz="3200" b="0" u="sng" dirty="0">
                <a:solidFill>
                  <a:prstClr val="white"/>
                </a:solidFill>
                <a:latin typeface="Calibri"/>
                <a:cs typeface="Calibri"/>
              </a:rPr>
              <a:t>46K</a:t>
            </a:r>
            <a:r>
              <a:rPr lang="en-US" sz="3200" b="0" dirty="0">
                <a:solidFill>
                  <a:prstClr val="white"/>
                </a:solidFill>
                <a:latin typeface="Calibri"/>
                <a:cs typeface="Calibri"/>
              </a:rPr>
              <a:t> documents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932570" y="2061140"/>
            <a:ext cx="2677937" cy="584776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>
            <a:defPPr>
              <a:defRPr lang="en-US"/>
            </a:defPPr>
            <a:lvl1pPr>
              <a:defRPr sz="2500" b="1">
                <a:latin typeface="Myriad"/>
                <a:cs typeface="Myriad"/>
              </a:defRPr>
            </a:lvl1pPr>
          </a:lstStyle>
          <a:p>
            <a:pPr defTabSz="457153"/>
            <a:r>
              <a:rPr lang="en-US" sz="3200" b="0" u="sng" dirty="0">
                <a:solidFill>
                  <a:prstClr val="white"/>
                </a:solidFill>
                <a:latin typeface="Calibri"/>
                <a:cs typeface="Calibri"/>
              </a:rPr>
              <a:t>329</a:t>
            </a:r>
            <a:r>
              <a:rPr lang="en-US" sz="3200" b="0" dirty="0">
                <a:solidFill>
                  <a:prstClr val="white"/>
                </a:solidFill>
                <a:latin typeface="Calibri"/>
                <a:cs typeface="Calibri"/>
              </a:rPr>
              <a:t> volunteers</a:t>
            </a:r>
          </a:p>
        </p:txBody>
      </p:sp>
      <p:pic>
        <p:nvPicPr>
          <p:cNvPr id="51" name="Picture 50" descr="blue-calendar-icon.png"/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690" y="2685364"/>
            <a:ext cx="383689" cy="383689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932569" y="2523639"/>
            <a:ext cx="1583486" cy="584776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>
            <a:defPPr>
              <a:defRPr lang="en-US"/>
            </a:defPPr>
            <a:lvl1pPr>
              <a:defRPr sz="2500" b="1">
                <a:latin typeface="Myriad"/>
                <a:cs typeface="Myriad"/>
              </a:defRPr>
            </a:lvl1pPr>
          </a:lstStyle>
          <a:p>
            <a:pPr defTabSz="457153"/>
            <a:r>
              <a:rPr lang="en-US" sz="3200" b="0" u="sng" dirty="0">
                <a:solidFill>
                  <a:prstClr val="white"/>
                </a:solidFill>
                <a:latin typeface="Calibri"/>
                <a:cs typeface="Calibri"/>
              </a:rPr>
              <a:t>13</a:t>
            </a:r>
            <a:r>
              <a:rPr lang="en-US" sz="3200" b="0" dirty="0">
                <a:solidFill>
                  <a:prstClr val="white"/>
                </a:solidFill>
                <a:latin typeface="Calibri"/>
                <a:cs typeface="Calibri"/>
              </a:rPr>
              <a:t> years</a:t>
            </a:r>
          </a:p>
        </p:txBody>
      </p:sp>
      <p:cxnSp>
        <p:nvCxnSpPr>
          <p:cNvPr id="53" name="Straight Connector 52"/>
          <p:cNvCxnSpPr/>
          <p:nvPr/>
        </p:nvCxnSpPr>
        <p:spPr>
          <a:xfrm>
            <a:off x="1606929" y="3127088"/>
            <a:ext cx="2141392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495184" y="659790"/>
            <a:ext cx="3569174" cy="769441"/>
          </a:xfrm>
          <a:prstGeom prst="rect">
            <a:avLst/>
          </a:prstGeom>
          <a:solidFill>
            <a:schemeClr val="bg1"/>
          </a:solidFill>
        </p:spPr>
        <p:txBody>
          <a:bodyPr wrap="square" lIns="91430" tIns="45715" rIns="91430" bIns="45715" rtlCol="0">
            <a:spAutoFit/>
          </a:bodyPr>
          <a:lstStyle/>
          <a:p>
            <a:pPr algn="ctr" defTabSz="457153"/>
            <a:r>
              <a:rPr lang="en-US" sz="4400" b="1" dirty="0" err="1">
                <a:solidFill>
                  <a:prstClr val="black"/>
                </a:solidFill>
                <a:latin typeface="Calibri"/>
                <a:cs typeface="Calibri"/>
              </a:rPr>
              <a:t>PaleoDB</a:t>
            </a:r>
            <a:endParaRPr lang="en-US" sz="4400" b="1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495183" y="1441302"/>
            <a:ext cx="3569174" cy="584776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>
            <a:defPPr>
              <a:defRPr lang="en-US"/>
            </a:defPPr>
            <a:lvl1pPr>
              <a:defRPr sz="1400" b="0" u="sng">
                <a:latin typeface="Myriad"/>
                <a:cs typeface="Myriad"/>
              </a:defRPr>
            </a:lvl1pPr>
          </a:lstStyle>
          <a:p>
            <a:pPr algn="ctr" defTabSz="457153"/>
            <a:r>
              <a:rPr lang="en-US" sz="3200" dirty="0">
                <a:solidFill>
                  <a:prstClr val="white"/>
                </a:solidFill>
                <a:latin typeface="Calibri"/>
                <a:cs typeface="Calibri"/>
              </a:rPr>
              <a:t>Human</a:t>
            </a:r>
            <a:r>
              <a:rPr lang="en-US" sz="3200" u="none" dirty="0">
                <a:solidFill>
                  <a:prstClr val="white"/>
                </a:solidFill>
                <a:latin typeface="Calibri"/>
                <a:cs typeface="Calibri"/>
              </a:rPr>
              <a:t>-created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495183" y="3792065"/>
            <a:ext cx="3569174" cy="95410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lIns="91430" tIns="45715" rIns="91430" bIns="45715" rtlCol="0">
            <a:spAutoFit/>
          </a:bodyPr>
          <a:lstStyle/>
          <a:p>
            <a:pPr defTabSz="457153"/>
            <a:r>
              <a:rPr lang="en-US" sz="2800" dirty="0">
                <a:solidFill>
                  <a:prstClr val="black"/>
                </a:solidFill>
              </a:rPr>
              <a:t>200+ Papers,</a:t>
            </a:r>
          </a:p>
          <a:p>
            <a:pPr defTabSz="457153"/>
            <a:r>
              <a:rPr lang="en-US" sz="2800" dirty="0">
                <a:solidFill>
                  <a:prstClr val="black"/>
                </a:solidFill>
              </a:rPr>
              <a:t>17 Nature/Science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2009" y="5609444"/>
            <a:ext cx="5251613" cy="5847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lIns="91430" tIns="45715" rIns="91430" bIns="45715" rtlCol="0">
            <a:spAutoFit/>
          </a:bodyPr>
          <a:lstStyle/>
          <a:p>
            <a:pPr algn="r" defTabSz="457153"/>
            <a:r>
              <a:rPr lang="en-US" sz="3200" dirty="0">
                <a:solidFill>
                  <a:prstClr val="black"/>
                </a:solidFill>
              </a:rPr>
              <a:t>PaleoDeepDive: </a:t>
            </a:r>
            <a:r>
              <a:rPr lang="en-US" sz="3200" b="1" dirty="0">
                <a:solidFill>
                  <a:prstClr val="black"/>
                </a:solidFill>
              </a:rPr>
              <a:t>0.94	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68978" y="4126686"/>
            <a:ext cx="4899022" cy="615553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 defTabSz="457153"/>
            <a:r>
              <a:rPr lang="en-US" sz="3400" dirty="0">
                <a:solidFill>
                  <a:prstClr val="black"/>
                </a:solidFill>
              </a:rPr>
              <a:t>Preliminary Precision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073894" y="2180721"/>
            <a:ext cx="4099728" cy="1107996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defTabSz="457153"/>
            <a:r>
              <a:rPr lang="en-US" sz="3200" u="sng" dirty="0">
                <a:solidFill>
                  <a:prstClr val="white"/>
                </a:solidFill>
              </a:rPr>
              <a:t>10x </a:t>
            </a:r>
            <a:r>
              <a:rPr lang="en-US" sz="3200" b="1" dirty="0">
                <a:solidFill>
                  <a:prstClr val="white"/>
                </a:solidFill>
              </a:rPr>
              <a:t>documents</a:t>
            </a:r>
            <a:r>
              <a:rPr lang="en-US" sz="3200" dirty="0">
                <a:solidFill>
                  <a:prstClr val="white"/>
                </a:solidFill>
              </a:rPr>
              <a:t>.</a:t>
            </a:r>
          </a:p>
          <a:p>
            <a:pPr defTabSz="457153"/>
            <a:r>
              <a:rPr lang="en-US" sz="3200" u="sng" dirty="0">
                <a:solidFill>
                  <a:prstClr val="white"/>
                </a:solidFill>
              </a:rPr>
              <a:t>100x</a:t>
            </a:r>
            <a:r>
              <a:rPr lang="en-US" sz="3200" dirty="0">
                <a:solidFill>
                  <a:prstClr val="white"/>
                </a:solidFill>
              </a:rPr>
              <a:t> </a:t>
            </a:r>
            <a:r>
              <a:rPr lang="en-US" sz="3200" b="1" dirty="0">
                <a:solidFill>
                  <a:prstClr val="white"/>
                </a:solidFill>
              </a:rPr>
              <a:t>extractions</a:t>
            </a:r>
            <a:r>
              <a:rPr lang="en-US" sz="3400" dirty="0">
                <a:solidFill>
                  <a:prstClr val="white"/>
                </a:solidFill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22010" y="5024668"/>
            <a:ext cx="5251613" cy="584776"/>
          </a:xfrm>
          <a:prstGeom prst="rect">
            <a:avLst/>
          </a:prstGeom>
          <a:solidFill>
            <a:schemeClr val="bg1"/>
          </a:solidFill>
        </p:spPr>
        <p:txBody>
          <a:bodyPr wrap="square" lIns="91430" tIns="45715" rIns="91430" bIns="45715" rtlCol="0">
            <a:spAutoFit/>
          </a:bodyPr>
          <a:lstStyle/>
          <a:p>
            <a:pPr algn="r" defTabSz="457153"/>
            <a:r>
              <a:rPr lang="en-US" sz="3200" dirty="0">
                <a:solidFill>
                  <a:prstClr val="black"/>
                </a:solidFill>
              </a:rPr>
              <a:t>PaleoDB Volunteers: </a:t>
            </a:r>
            <a:r>
              <a:rPr lang="en-US" sz="3200" b="1" dirty="0">
                <a:solidFill>
                  <a:prstClr val="black"/>
                </a:solidFill>
              </a:rPr>
              <a:t>0.84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073894" y="1328777"/>
            <a:ext cx="4099728" cy="584776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>
            <a:defPPr>
              <a:defRPr lang="en-US"/>
            </a:defPPr>
            <a:lvl1pPr>
              <a:defRPr sz="1400" b="0" u="sng">
                <a:latin typeface="Myriad"/>
                <a:cs typeface="Myriad"/>
              </a:defRPr>
            </a:lvl1pPr>
          </a:lstStyle>
          <a:p>
            <a:pPr algn="ctr" defTabSz="457153"/>
            <a:r>
              <a:rPr lang="en-US" sz="3200" dirty="0">
                <a:solidFill>
                  <a:prstClr val="white"/>
                </a:solidFill>
                <a:latin typeface="Calibri"/>
                <a:cs typeface="Calibri"/>
              </a:rPr>
              <a:t>Machine</a:t>
            </a:r>
            <a:r>
              <a:rPr lang="en-US" sz="3200" u="none" dirty="0">
                <a:solidFill>
                  <a:prstClr val="white"/>
                </a:solidFill>
                <a:latin typeface="Calibri"/>
                <a:cs typeface="Calibri"/>
              </a:rPr>
              <a:t>-created</a:t>
            </a:r>
          </a:p>
        </p:txBody>
      </p:sp>
      <p:sp>
        <p:nvSpPr>
          <p:cNvPr id="7" name="Rectangle 6"/>
          <p:cNvSpPr/>
          <p:nvPr/>
        </p:nvSpPr>
        <p:spPr>
          <a:xfrm>
            <a:off x="6073896" y="767839"/>
            <a:ext cx="4099725" cy="584776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defTabSz="457153"/>
            <a:r>
              <a:rPr lang="en-US" sz="3200" b="1" dirty="0">
                <a:solidFill>
                  <a:srgbClr val="7DC1EF">
                    <a:lumMod val="60000"/>
                    <a:lumOff val="40000"/>
                  </a:srgbClr>
                </a:solidFill>
              </a:rPr>
              <a:t>Paleo</a:t>
            </a:r>
            <a:r>
              <a:rPr lang="en-US" sz="3200" b="1" dirty="0">
                <a:solidFill>
                  <a:prstClr val="white"/>
                </a:solidFill>
              </a:rPr>
              <a:t>DeepDive</a:t>
            </a:r>
          </a:p>
        </p:txBody>
      </p:sp>
      <p:sp>
        <p:nvSpPr>
          <p:cNvPr id="8" name="Rectangle 7"/>
          <p:cNvSpPr/>
          <p:nvPr/>
        </p:nvSpPr>
        <p:spPr>
          <a:xfrm>
            <a:off x="1495185" y="5024668"/>
            <a:ext cx="3426823" cy="11695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 defTabSz="457153"/>
            <a:r>
              <a:rPr lang="en-US" sz="3800" dirty="0">
                <a:solidFill>
                  <a:prstClr val="white"/>
                </a:solidFill>
              </a:rPr>
              <a:t>Formation</a:t>
            </a:r>
          </a:p>
          <a:p>
            <a:pPr algn="ctr" defTabSz="457153"/>
            <a:r>
              <a:rPr lang="en-US" sz="3800" b="1" dirty="0">
                <a:solidFill>
                  <a:prstClr val="white"/>
                </a:solidFill>
              </a:rPr>
              <a:t>Precision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32569" y="6240000"/>
            <a:ext cx="8241050" cy="646321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 defTabSz="457153"/>
            <a:r>
              <a:rPr lang="en-US" dirty="0">
                <a:solidFill>
                  <a:prstClr val="white"/>
                </a:solidFill>
              </a:rPr>
              <a:t>Peters, S., Zhang, C, Livny, M., and </a:t>
            </a:r>
            <a:r>
              <a:rPr lang="en-US" dirty="0" err="1">
                <a:solidFill>
                  <a:prstClr val="white"/>
                </a:solidFill>
              </a:rPr>
              <a:t>Ré</a:t>
            </a:r>
            <a:r>
              <a:rPr lang="en-US" dirty="0">
                <a:solidFill>
                  <a:prstClr val="white"/>
                </a:solidFill>
              </a:rPr>
              <a:t>, C. A New Machine-Aggregated Empirical History of Life on Earth. </a:t>
            </a:r>
            <a:r>
              <a:rPr lang="en-US" i="1" dirty="0">
                <a:solidFill>
                  <a:prstClr val="white"/>
                </a:solidFill>
              </a:rPr>
              <a:t>PLOS ONE, 2014 in Nature July 15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3410" y="263301"/>
            <a:ext cx="3354590" cy="47082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 panose="020F0302020204030204"/>
                </a:rPr>
                <a:t>Lecture 19  &gt;  Section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105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8" grpId="0"/>
      <p:bldP spid="5" grpId="0" animBg="1"/>
      <p:bldP spid="29" grpId="0"/>
      <p:bldP spid="7" grpId="0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1672" y="1172227"/>
            <a:ext cx="8229600" cy="1376691"/>
          </a:xfrm>
          <a:noFill/>
        </p:spPr>
        <p:txBody>
          <a:bodyPr>
            <a:noAutofit/>
          </a:bodyPr>
          <a:lstStyle/>
          <a:p>
            <a:pPr algn="ctr"/>
            <a:r>
              <a:rPr lang="en-US" sz="4000" dirty="0"/>
              <a:t>Hope: knowledge bases can help </a:t>
            </a:r>
            <a:r>
              <a:rPr lang="en-US" sz="4000" b="1" dirty="0"/>
              <a:t>accelerate science</a:t>
            </a:r>
            <a:r>
              <a:rPr lang="en-US" sz="4000" dirty="0"/>
              <a:t>.</a:t>
            </a:r>
            <a:endParaRPr lang="en-US" sz="40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8489979" y="2721134"/>
            <a:ext cx="2069121" cy="2510914"/>
            <a:chOff x="6831536" y="2721134"/>
            <a:chExt cx="2069121" cy="251091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5549" y="2721134"/>
              <a:ext cx="1881094" cy="182334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831536" y="4708828"/>
              <a:ext cx="20691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153"/>
              <a:r>
                <a:rPr lang="en-US" sz="2800" dirty="0">
                  <a:solidFill>
                    <a:prstClr val="white"/>
                  </a:solidFill>
                </a:rPr>
                <a:t>Genomics 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777575" y="2693495"/>
            <a:ext cx="3406588" cy="2538555"/>
            <a:chOff x="2868706" y="2693493"/>
            <a:chExt cx="3406588" cy="253855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4497" y="2693493"/>
              <a:ext cx="2475006" cy="185386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868706" y="4708828"/>
              <a:ext cx="34065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153"/>
              <a:r>
                <a:rPr lang="en-US" sz="2800" dirty="0">
                  <a:solidFill>
                    <a:prstClr val="white"/>
                  </a:solidFill>
                </a:rPr>
                <a:t>Drug Repurposing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580164" y="2678931"/>
            <a:ext cx="2891596" cy="2553119"/>
            <a:chOff x="105514" y="2678929"/>
            <a:chExt cx="2891596" cy="255311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514" y="2678929"/>
              <a:ext cx="2891596" cy="186554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05514" y="4708828"/>
              <a:ext cx="28915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153"/>
              <a:r>
                <a:rPr lang="en-US" sz="2800" dirty="0">
                  <a:solidFill>
                    <a:prstClr val="white"/>
                  </a:solidFill>
                </a:rPr>
                <a:t>Tree of Life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24001" y="5495991"/>
            <a:ext cx="9035099" cy="1015653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 defTabSz="457153"/>
            <a:r>
              <a:rPr lang="en-US" sz="3000" i="1" dirty="0">
                <a:solidFill>
                  <a:prstClr val="white"/>
                </a:solidFill>
              </a:rPr>
              <a:t>Used by a number of companies. </a:t>
            </a:r>
          </a:p>
          <a:p>
            <a:pPr algn="ctr" defTabSz="457153"/>
            <a:r>
              <a:rPr lang="en-US" sz="3000" i="1" dirty="0">
                <a:solidFill>
                  <a:prstClr val="white"/>
                </a:solidFill>
              </a:rPr>
              <a:t>and winner of TAC14 Slot Filling competitions.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 panose="020F0302020204030204"/>
                </a:rPr>
                <a:t>Lecture 19  &gt;  Section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028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1353"/>
            <a:ext cx="12192000" cy="914400"/>
          </a:xfrm>
        </p:spPr>
        <p:txBody>
          <a:bodyPr>
            <a:noAutofit/>
          </a:bodyPr>
          <a:lstStyle/>
          <a:p>
            <a:r>
              <a:rPr lang="en-US" sz="3000" dirty="0">
                <a:latin typeface="Century Gothic"/>
                <a:cs typeface="Century Gothic"/>
              </a:rPr>
              <a:t>Human Trafficking on the (Dark) Web…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698811" y="4946614"/>
            <a:ext cx="8821860" cy="18977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defTabSz="457153"/>
            <a:r>
              <a:rPr lang="en-US" sz="2400" b="1" dirty="0">
                <a:solidFill>
                  <a:prstClr val="black"/>
                </a:solidFill>
                <a:cs typeface="Century Gothic"/>
              </a:rPr>
              <a:t>Challenges</a:t>
            </a:r>
            <a:r>
              <a:rPr lang="en-US" sz="2400" dirty="0">
                <a:solidFill>
                  <a:prstClr val="black"/>
                </a:solidFill>
                <a:cs typeface="Century Gothic"/>
              </a:rPr>
              <a:t>:</a:t>
            </a:r>
          </a:p>
          <a:p>
            <a:pPr marL="457200" indent="-457200" defTabSz="457153">
              <a:buFontTx/>
              <a:buAutoNum type="arabicPeriod"/>
            </a:pPr>
            <a:r>
              <a:rPr lang="en-US" sz="2400" dirty="0">
                <a:solidFill>
                  <a:prstClr val="black"/>
                </a:solidFill>
                <a:cs typeface="Century Gothic"/>
              </a:rPr>
              <a:t>Need </a:t>
            </a:r>
            <a:r>
              <a:rPr lang="en-US" sz="2400" b="1" dirty="0">
                <a:solidFill>
                  <a:prstClr val="black"/>
                </a:solidFill>
                <a:cs typeface="Century Gothic"/>
              </a:rPr>
              <a:t>high-resolution information</a:t>
            </a:r>
            <a:r>
              <a:rPr lang="en-US" sz="2400" dirty="0">
                <a:solidFill>
                  <a:prstClr val="black"/>
                </a:solidFill>
                <a:cs typeface="Century Gothic"/>
              </a:rPr>
              <a:t> to build model. </a:t>
            </a:r>
          </a:p>
          <a:p>
            <a:pPr marL="914353" lvl="1" indent="-457200" defTabSz="457153">
              <a:buFont typeface="Arial"/>
              <a:buChar char="•"/>
            </a:pPr>
            <a:r>
              <a:rPr lang="en-US" sz="2400" i="1" dirty="0">
                <a:solidFill>
                  <a:prstClr val="black"/>
                </a:solidFill>
                <a:cs typeface="Century Gothic"/>
              </a:rPr>
              <a:t>services for what rate, ethnicity, location, etc</a:t>
            </a:r>
            <a:r>
              <a:rPr lang="en-US" sz="2400" dirty="0">
                <a:solidFill>
                  <a:prstClr val="black"/>
                </a:solidFill>
                <a:cs typeface="Century Gothic"/>
              </a:rPr>
              <a:t>.</a:t>
            </a:r>
          </a:p>
          <a:p>
            <a:pPr marL="457200" indent="-457200" defTabSz="457153">
              <a:buFontTx/>
              <a:buAutoNum type="arabicPeriod"/>
            </a:pPr>
            <a:r>
              <a:rPr lang="en-US" sz="2400" dirty="0">
                <a:solidFill>
                  <a:prstClr val="black"/>
                </a:solidFill>
                <a:cs typeface="Century Gothic"/>
              </a:rPr>
              <a:t>Scientific papers are </a:t>
            </a:r>
            <a:r>
              <a:rPr lang="en-US" sz="2400" b="1" dirty="0">
                <a:solidFill>
                  <a:prstClr val="black"/>
                </a:solidFill>
                <a:cs typeface="Century Gothic"/>
              </a:rPr>
              <a:t>clear</a:t>
            </a:r>
            <a:r>
              <a:rPr lang="en-US" sz="2400" dirty="0">
                <a:solidFill>
                  <a:prstClr val="black"/>
                </a:solidFill>
                <a:cs typeface="Century Gothic"/>
              </a:rPr>
              <a:t>—</a:t>
            </a:r>
            <a:r>
              <a:rPr lang="en-US" sz="2400" i="1" dirty="0">
                <a:solidFill>
                  <a:prstClr val="black"/>
                </a:solidFill>
                <a:cs typeface="Century Gothic"/>
              </a:rPr>
              <a:t>dark web is </a:t>
            </a:r>
            <a:r>
              <a:rPr lang="en-US" sz="2400" b="1" dirty="0">
                <a:solidFill>
                  <a:prstClr val="black"/>
                </a:solidFill>
                <a:cs typeface="Century Gothic"/>
              </a:rPr>
              <a:t>obfuscated</a:t>
            </a:r>
            <a:r>
              <a:rPr lang="en-US" sz="2400" dirty="0">
                <a:solidFill>
                  <a:prstClr val="black"/>
                </a:solidFill>
                <a:cs typeface="Century Gothic"/>
              </a:rPr>
              <a:t>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698811" y="3077879"/>
            <a:ext cx="8821860" cy="10174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 defTabSz="457153"/>
            <a:r>
              <a:rPr lang="en-US" sz="3000" b="1" dirty="0">
                <a:solidFill>
                  <a:prstClr val="black"/>
                </a:solidFill>
                <a:cs typeface="Century Gothic"/>
              </a:rPr>
              <a:t>Hypothesis</a:t>
            </a:r>
            <a:r>
              <a:rPr lang="en-US" sz="3000" dirty="0">
                <a:solidFill>
                  <a:prstClr val="black"/>
                </a:solidFill>
                <a:cs typeface="Century Gothic"/>
              </a:rPr>
              <a:t>: Trafficked individuals offer</a:t>
            </a:r>
          </a:p>
          <a:p>
            <a:pPr algn="ctr" defTabSz="457153"/>
            <a:r>
              <a:rPr lang="en-US" sz="3000" dirty="0">
                <a:solidFill>
                  <a:prstClr val="black"/>
                </a:solidFill>
                <a:cs typeface="Century Gothic"/>
              </a:rPr>
              <a:t> </a:t>
            </a:r>
            <a:r>
              <a:rPr lang="en-US" sz="3000" b="1" i="1" dirty="0">
                <a:solidFill>
                  <a:prstClr val="black"/>
                </a:solidFill>
                <a:cs typeface="Century Gothic"/>
              </a:rPr>
              <a:t>lower cost </a:t>
            </a:r>
            <a:r>
              <a:rPr lang="en-US" sz="3000" dirty="0">
                <a:solidFill>
                  <a:prstClr val="black"/>
                </a:solidFill>
                <a:cs typeface="Century Gothic"/>
              </a:rPr>
              <a:t>and </a:t>
            </a:r>
            <a:r>
              <a:rPr lang="en-US" sz="3000" b="1" i="1" dirty="0">
                <a:solidFill>
                  <a:prstClr val="black"/>
                </a:solidFill>
                <a:cs typeface="Century Gothic"/>
              </a:rPr>
              <a:t>riskier</a:t>
            </a:r>
            <a:r>
              <a:rPr lang="en-US" sz="3000" dirty="0">
                <a:solidFill>
                  <a:prstClr val="black"/>
                </a:solidFill>
                <a:cs typeface="Century Gothic"/>
              </a:rPr>
              <a:t> sexual services.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98811" y="4272488"/>
            <a:ext cx="882186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800" b="1" i="1" dirty="0">
                <a:solidFill>
                  <a:prstClr val="black"/>
                </a:solidFill>
              </a:rPr>
              <a:t>In Plain sight</a:t>
            </a:r>
            <a:r>
              <a:rPr lang="en-US" sz="2800" dirty="0">
                <a:solidFill>
                  <a:prstClr val="black"/>
                </a:solidFill>
              </a:rPr>
              <a:t>: Web ads for such services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17177"/>
          <a:stretch/>
        </p:blipFill>
        <p:spPr>
          <a:xfrm>
            <a:off x="1524000" y="1013676"/>
            <a:ext cx="9144000" cy="1988003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 panose="020F0302020204030204"/>
                </a:rPr>
                <a:t>Lecture 19  &gt;  Section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652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876611" y="3219527"/>
            <a:ext cx="4238981" cy="83177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3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1353"/>
            <a:ext cx="12192000" cy="914400"/>
          </a:xfrm>
        </p:spPr>
        <p:txBody>
          <a:bodyPr>
            <a:noAutofit/>
          </a:bodyPr>
          <a:lstStyle/>
          <a:p>
            <a:r>
              <a:rPr lang="en-US" sz="3000" dirty="0">
                <a:latin typeface="Century Gothic"/>
                <a:cs typeface="Century Gothic"/>
              </a:rPr>
              <a:t>Human Trafficking on the (Dark) Web…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b="17177"/>
          <a:stretch/>
        </p:blipFill>
        <p:spPr>
          <a:xfrm>
            <a:off x="1524000" y="1013676"/>
            <a:ext cx="9144000" cy="198800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876612" y="3219527"/>
            <a:ext cx="1427202" cy="83099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400">
                <a:solidFill>
                  <a:prstClr val="black"/>
                </a:solidFill>
              </a:rPr>
              <a:t>Web Text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76611" y="5054739"/>
            <a:ext cx="4435289" cy="83099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400" b="1" dirty="0">
                <a:solidFill>
                  <a:prstClr val="black"/>
                </a:solidFill>
              </a:rPr>
              <a:t>Structured Info: </a:t>
            </a:r>
            <a:r>
              <a:rPr lang="en-US" sz="2400" dirty="0">
                <a:solidFill>
                  <a:prstClr val="black"/>
                </a:solidFill>
              </a:rPr>
              <a:t>Phone #, Rates of Service</a:t>
            </a:r>
            <a:r>
              <a:rPr lang="en-US" sz="2400">
                <a:solidFill>
                  <a:prstClr val="black"/>
                </a:solidFill>
              </a:rPr>
              <a:t>, …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851" y="4282270"/>
            <a:ext cx="2364727" cy="54050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862870" y="6119807"/>
            <a:ext cx="8297308" cy="55399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000" b="1" i="1" dirty="0">
                <a:solidFill>
                  <a:prstClr val="black"/>
                </a:solidFill>
              </a:rPr>
              <a:t>Use: </a:t>
            </a:r>
            <a:r>
              <a:rPr lang="en-US" sz="3000" i="1" dirty="0">
                <a:solidFill>
                  <a:prstClr val="black"/>
                </a:solidFill>
              </a:rPr>
              <a:t>law enforcement/ NGOs</a:t>
            </a:r>
          </a:p>
        </p:txBody>
      </p:sp>
      <p:cxnSp>
        <p:nvCxnSpPr>
          <p:cNvPr id="18" name="Straight Arrow Connector 17"/>
          <p:cNvCxnSpPr>
            <a:stCxn id="21" idx="2"/>
            <a:endCxn id="17" idx="0"/>
          </p:cNvCxnSpPr>
          <p:nvPr/>
        </p:nvCxnSpPr>
        <p:spPr>
          <a:xfrm>
            <a:off x="4093215" y="4822778"/>
            <a:ext cx="1041" cy="23196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3" t="50610" r="65349" b="30253"/>
          <a:stretch/>
        </p:blipFill>
        <p:spPr>
          <a:xfrm>
            <a:off x="6939999" y="3219527"/>
            <a:ext cx="3220181" cy="831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7" name="Straight Arrow Connector 26"/>
          <p:cNvCxnSpPr>
            <a:stCxn id="26" idx="2"/>
          </p:cNvCxnSpPr>
          <p:nvPr/>
        </p:nvCxnSpPr>
        <p:spPr>
          <a:xfrm flipH="1">
            <a:off x="8550089" y="4051300"/>
            <a:ext cx="1" cy="88745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n 29"/>
          <p:cNvSpPr/>
          <p:nvPr/>
        </p:nvSpPr>
        <p:spPr>
          <a:xfrm>
            <a:off x="6939998" y="5028623"/>
            <a:ext cx="3220181" cy="83099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3"/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547249" y="5224346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53"/>
            <a:r>
              <a:rPr lang="en-US" b="1" dirty="0" err="1">
                <a:solidFill>
                  <a:prstClr val="black"/>
                </a:solidFill>
              </a:rPr>
              <a:t>Drug_Abuse</a:t>
            </a:r>
            <a:r>
              <a:rPr lang="en-US" b="1" dirty="0">
                <a:solidFill>
                  <a:prstClr val="black"/>
                </a:solidFill>
              </a:rPr>
              <a:t>?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300386" y="5489750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53"/>
            <a:r>
              <a:rPr lang="en-US" b="1" dirty="0" err="1">
                <a:solidFill>
                  <a:prstClr val="black"/>
                </a:solidFill>
              </a:rPr>
              <a:t>Forced_Prostitution</a:t>
            </a:r>
            <a:r>
              <a:rPr lang="en-US" b="1" dirty="0">
                <a:solidFill>
                  <a:prstClr val="black"/>
                </a:solidFill>
              </a:rPr>
              <a:t>?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939998" y="3235750"/>
            <a:ext cx="3220181" cy="796781"/>
          </a:xfrm>
          <a:prstGeom prst="rect">
            <a:avLst/>
          </a:prstGeom>
          <a:solidFill>
            <a:schemeClr val="lt1">
              <a:alpha val="6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53"/>
            <a:endParaRPr lang="en-US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5515" y="3332967"/>
            <a:ext cx="1910077" cy="6041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3814" y="3266724"/>
            <a:ext cx="901700" cy="73660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 panose="020F0302020204030204"/>
                </a:rPr>
                <a:t>Lecture 19  &gt;  Section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6274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30" grpId="0" animBg="1"/>
      <p:bldP spid="31" grpId="0"/>
      <p:bldP spid="3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6183"/>
            <a:ext cx="12192000" cy="914400"/>
          </a:xfrm>
        </p:spPr>
        <p:txBody>
          <a:bodyPr/>
          <a:lstStyle/>
          <a:p>
            <a:r>
              <a:rPr lang="en-US" dirty="0" smtClean="0"/>
              <a:t>In Use by Law Enforcement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1" y="4220368"/>
            <a:ext cx="9046877" cy="24410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For DARPA MEMEX, we were operational in 6 months</a:t>
            </a:r>
          </a:p>
          <a:p>
            <a:pPr lvl="1"/>
            <a:r>
              <a:rPr lang="en-US" sz="2000" dirty="0"/>
              <a:t>Processed &gt;35M documents (~26M records)</a:t>
            </a:r>
          </a:p>
          <a:p>
            <a:pPr lvl="1"/>
            <a:r>
              <a:rPr lang="en-US" sz="2000" dirty="0"/>
              <a:t>Tens of columns (location, phone #, price, etc)</a:t>
            </a:r>
          </a:p>
          <a:p>
            <a:pPr lvl="1"/>
            <a:r>
              <a:rPr lang="en-US" sz="2000" dirty="0"/>
              <a:t>With compute times of less than a day</a:t>
            </a:r>
          </a:p>
          <a:p>
            <a:pPr lvl="1"/>
            <a:r>
              <a:rPr lang="en-US" sz="2000" dirty="0"/>
              <a:t>&gt;90% Precision for most relations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1" y="2917307"/>
            <a:ext cx="90180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000" i="1" dirty="0">
                <a:solidFill>
                  <a:prstClr val="black"/>
                </a:solidFill>
              </a:rPr>
              <a:t>New York DA use MEMEX Data for all trafficking investigations this year.</a:t>
            </a:r>
            <a:r>
              <a:rPr lang="en-US" sz="3000" b="1" i="1" dirty="0">
                <a:solidFill>
                  <a:prstClr val="black"/>
                </a:solidFill>
              </a:rPr>
              <a:t> Real Arrests</a:t>
            </a:r>
            <a:endParaRPr lang="en-US" sz="1600" b="1" i="1" dirty="0">
              <a:solidFill>
                <a:prstClr val="black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0687" y="1098568"/>
            <a:ext cx="1687909" cy="1687909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2032554" y="1357306"/>
            <a:ext cx="3701043" cy="1170431"/>
            <a:chOff x="4016831" y="-785335"/>
            <a:chExt cx="4114800" cy="1301279"/>
          </a:xfrm>
        </p:grpSpPr>
        <p:sp>
          <p:nvSpPr>
            <p:cNvPr id="22" name="Rectangle 21"/>
            <p:cNvSpPr/>
            <p:nvPr/>
          </p:nvSpPr>
          <p:spPr>
            <a:xfrm>
              <a:off x="4016831" y="-785335"/>
              <a:ext cx="4114800" cy="130127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53"/>
              <a:endParaRPr lang="en-US">
                <a:solidFill>
                  <a:prstClr val="black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6096" y="-681942"/>
              <a:ext cx="1081370" cy="60355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59589" y="48557"/>
              <a:ext cx="1374919" cy="39283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85491" y="-676241"/>
              <a:ext cx="592769" cy="59276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68810" y="-676241"/>
              <a:ext cx="2073112" cy="564691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16801" y="21078"/>
              <a:ext cx="1494653" cy="390852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65555" y="17713"/>
              <a:ext cx="869603" cy="417409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 panose="020F0302020204030204"/>
                </a:rPr>
                <a:t>Lecture 19  &gt;  Section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289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3161150"/>
            <a:ext cx="8610600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Font typeface="Arial"/>
              <a:buAutoNum type="arabicPeriod"/>
            </a:pPr>
            <a:r>
              <a:rPr lang="en-US" dirty="0" smtClean="0">
                <a:latin typeface="+mj-lt"/>
              </a:rPr>
              <a:t>A Crash Course in Analytics</a:t>
            </a:r>
          </a:p>
          <a:p>
            <a:pPr marL="514350" indent="-514350">
              <a:buFont typeface="Arial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Arial"/>
              <a:buAutoNum type="arabicPeriod"/>
            </a:pPr>
            <a:r>
              <a:rPr lang="en-US" dirty="0" smtClean="0">
                <a:latin typeface="+mj-lt"/>
              </a:rPr>
              <a:t>ACTIVITY: Run SGD!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 Light" panose="020F03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 Light" panose="020F0302020204030204"/>
                </a:rPr>
                <a:t>Lecture 19  &gt;  Section 2</a:t>
              </a:r>
              <a:endParaRPr lang="en-US" sz="1400" b="1" i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 Light" panose="020F03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681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j-lt"/>
              </a:rPr>
              <a:t>We received some feedback that examples used in the course might feel exclusionary to groups in the class</a:t>
            </a:r>
          </a:p>
          <a:p>
            <a:pPr lvl="1"/>
            <a:r>
              <a:rPr lang="en-US" dirty="0" smtClean="0">
                <a:latin typeface="+mj-lt"/>
              </a:rPr>
              <a:t>Not our intention! 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 smtClean="0">
                <a:latin typeface="+mj-lt"/>
              </a:rPr>
              <a:t>Please keep giving us this kind of feedback.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 smtClean="0">
                <a:latin typeface="+mj-lt"/>
              </a:rPr>
              <a:t>We try very hard to consider these issues, and pick examples for lecture &amp; assignments that are not more suited to some groups than others… but we are not always perfect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 smtClean="0">
                <a:latin typeface="+mj-lt"/>
              </a:rPr>
              <a:t>We’ll keep trying.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19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163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9916"/>
            <a:ext cx="12192000" cy="914400"/>
          </a:xfrm>
        </p:spPr>
        <p:txBody>
          <a:bodyPr/>
          <a:lstStyle/>
          <a:p>
            <a:r>
              <a:rPr lang="en-US" dirty="0" smtClean="0"/>
              <a:t>Example: Linear Models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08669" y="1858644"/>
            <a:ext cx="4136133" cy="12926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prstClr val="black"/>
                </a:solidFill>
                <a:latin typeface="Century Gothic"/>
              </a:rPr>
              <a:t>Label papers as DB Papers or Non-DB Papers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08669" y="4131333"/>
            <a:ext cx="3964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Century Gothic"/>
              </a:rPr>
              <a:t>2. Classify via plane</a:t>
            </a:r>
          </a:p>
        </p:txBody>
      </p:sp>
      <p:sp>
        <p:nvSpPr>
          <p:cNvPr id="9" name="Oval 8"/>
          <p:cNvSpPr/>
          <p:nvPr/>
        </p:nvSpPr>
        <p:spPr>
          <a:xfrm>
            <a:off x="7774018" y="1923217"/>
            <a:ext cx="530491" cy="53049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prstClr val="white"/>
                </a:solidFill>
                <a:latin typeface="Century Gothic"/>
              </a:rPr>
              <a:t>1</a:t>
            </a:r>
          </a:p>
        </p:txBody>
      </p:sp>
      <p:sp>
        <p:nvSpPr>
          <p:cNvPr id="10" name="Oval 9"/>
          <p:cNvSpPr/>
          <p:nvPr/>
        </p:nvSpPr>
        <p:spPr>
          <a:xfrm>
            <a:off x="9034916" y="1923217"/>
            <a:ext cx="530491" cy="53049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prstClr val="white"/>
                </a:solidFill>
                <a:latin typeface="Century Gothic"/>
              </a:rPr>
              <a:t>2</a:t>
            </a:r>
          </a:p>
        </p:txBody>
      </p:sp>
      <p:sp>
        <p:nvSpPr>
          <p:cNvPr id="11" name="Oval 10"/>
          <p:cNvSpPr/>
          <p:nvPr/>
        </p:nvSpPr>
        <p:spPr>
          <a:xfrm>
            <a:off x="6098169" y="3629638"/>
            <a:ext cx="530491" cy="53049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prstClr val="white"/>
                </a:solidFill>
                <a:latin typeface="Century Gothic"/>
              </a:rPr>
              <a:t>3</a:t>
            </a:r>
          </a:p>
        </p:txBody>
      </p:sp>
      <p:sp>
        <p:nvSpPr>
          <p:cNvPr id="12" name="Oval 11"/>
          <p:cNvSpPr/>
          <p:nvPr/>
        </p:nvSpPr>
        <p:spPr>
          <a:xfrm>
            <a:off x="9121028" y="4253927"/>
            <a:ext cx="530491" cy="53049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prstClr val="white"/>
                </a:solidFill>
                <a:latin typeface="Century Gothic"/>
              </a:rPr>
              <a:t>4</a:t>
            </a:r>
          </a:p>
        </p:txBody>
      </p:sp>
      <p:sp>
        <p:nvSpPr>
          <p:cNvPr id="13" name="Oval 12"/>
          <p:cNvSpPr/>
          <p:nvPr/>
        </p:nvSpPr>
        <p:spPr>
          <a:xfrm>
            <a:off x="7130682" y="4253927"/>
            <a:ext cx="530491" cy="53049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prstClr val="white"/>
                </a:solidFill>
                <a:latin typeface="Century Gothic"/>
              </a:rPr>
              <a:t>5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rot="5400000" flipH="1" flipV="1">
            <a:off x="4455378" y="3501410"/>
            <a:ext cx="3027244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989734" y="5039082"/>
            <a:ext cx="4242594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098168" y="1976654"/>
            <a:ext cx="1538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prstClr val="black"/>
                </a:solidFill>
                <a:latin typeface="Century Gothic"/>
              </a:rPr>
              <a:t>DB Papers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671822" y="3214139"/>
            <a:ext cx="1538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prstClr val="black"/>
                </a:solidFill>
                <a:latin typeface="Century Gothic"/>
              </a:rPr>
              <a:t>Non-DB Papers</a:t>
            </a:r>
          </a:p>
        </p:txBody>
      </p:sp>
      <p:sp>
        <p:nvSpPr>
          <p:cNvPr id="26" name="Right Triangle 25"/>
          <p:cNvSpPr/>
          <p:nvPr/>
        </p:nvSpPr>
        <p:spPr>
          <a:xfrm rot="5400000">
            <a:off x="5828406" y="1709916"/>
            <a:ext cx="3467238" cy="3144582"/>
          </a:xfrm>
          <a:prstGeom prst="rtTriangle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cxnSp>
        <p:nvCxnSpPr>
          <p:cNvPr id="28" name="Straight Connector 27"/>
          <p:cNvCxnSpPr>
            <a:stCxn id="26" idx="4"/>
            <a:endCxn id="26" idx="0"/>
          </p:cNvCxnSpPr>
          <p:nvPr/>
        </p:nvCxnSpPr>
        <p:spPr>
          <a:xfrm rot="10800000" flipH="1">
            <a:off x="5989734" y="1548588"/>
            <a:ext cx="3144582" cy="346723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630195" y="3282207"/>
            <a:ext cx="4359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2400" dirty="0">
                <a:solidFill>
                  <a:prstClr val="black"/>
                </a:solidFill>
                <a:latin typeface="Century Gothic"/>
              </a:rPr>
              <a:t>1</a:t>
            </a:r>
            <a:r>
              <a:rPr lang="en-US" sz="2800" dirty="0">
                <a:solidFill>
                  <a:prstClr val="black"/>
                </a:solidFill>
                <a:latin typeface="Century Gothic"/>
              </a:rPr>
              <a:t>. Map papers to R</a:t>
            </a:r>
            <a:r>
              <a:rPr lang="en-US" sz="2800" baseline="30000" dirty="0">
                <a:solidFill>
                  <a:prstClr val="black"/>
                </a:solidFill>
                <a:latin typeface="Times New Roman"/>
              </a:rPr>
              <a:t>d</a:t>
            </a:r>
          </a:p>
        </p:txBody>
      </p:sp>
      <p:cxnSp>
        <p:nvCxnSpPr>
          <p:cNvPr id="34" name="Straight Arrow Connector 33"/>
          <p:cNvCxnSpPr>
            <a:stCxn id="26" idx="5"/>
          </p:cNvCxnSpPr>
          <p:nvPr/>
        </p:nvCxnSpPr>
        <p:spPr>
          <a:xfrm rot="5400000" flipH="1">
            <a:off x="7196902" y="2917084"/>
            <a:ext cx="298902" cy="431344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130682" y="2744343"/>
            <a:ext cx="742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>
                <a:solidFill>
                  <a:prstClr val="black"/>
                </a:solidFill>
                <a:latin typeface="Times New Roman"/>
              </a:rPr>
              <a:t>x</a:t>
            </a:r>
            <a:endParaRPr lang="en-US" sz="2400" i="1" dirty="0">
              <a:solidFill>
                <a:prstClr val="black"/>
              </a:solidFill>
              <a:latin typeface="Times New Roman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81201" y="5820108"/>
            <a:ext cx="7258031" cy="52322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prstClr val="black"/>
                </a:solidFill>
                <a:latin typeface="Century Gothic"/>
              </a:rPr>
              <a:t>How do we pick a good plane, x?</a:t>
            </a: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D2306-70C9-324C-AAE2-8E76E722212E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</a:rPr>
              <a:pPr/>
              <a:t>30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  <a:latin typeface="Century Gothic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1" name="Rectangle 3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 panose="020F0302020204030204"/>
                </a:rPr>
                <a:t>Lecture 19  &gt;  Section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838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1" grpId="0" animBg="1"/>
      <p:bldP spid="12" grpId="0" animBg="1"/>
      <p:bldP spid="13" grpId="0" animBg="1"/>
      <p:bldP spid="22" grpId="0"/>
      <p:bldP spid="23" grpId="0"/>
      <p:bldP spid="26" grpId="0" animBg="1"/>
      <p:bldP spid="32" grpId="0"/>
      <p:bldP spid="35" grpId="0"/>
      <p:bldP spid="2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1256"/>
            <a:ext cx="12192000" cy="914400"/>
          </a:xfrm>
        </p:spPr>
        <p:txBody>
          <a:bodyPr/>
          <a:lstStyle/>
          <a:p>
            <a:r>
              <a:rPr lang="en-US" dirty="0" smtClean="0"/>
              <a:t>Example: Linear Models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08668" y="5696477"/>
            <a:ext cx="8732796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Century Gothic"/>
              </a:rPr>
              <a:t>e.g. squared distance (</a:t>
            </a:r>
            <a:r>
              <a:rPr lang="en-US" sz="2400" i="1" dirty="0">
                <a:solidFill>
                  <a:prstClr val="black"/>
                </a:solidFill>
                <a:latin typeface="Arial"/>
              </a:rPr>
              <a:t>least squares</a:t>
            </a:r>
            <a:r>
              <a:rPr lang="en-US" sz="2400" i="1" dirty="0">
                <a:solidFill>
                  <a:prstClr val="black"/>
                </a:solidFill>
                <a:latin typeface="Century Gothic"/>
              </a:rPr>
              <a:t>), hinge loss (</a:t>
            </a:r>
            <a:r>
              <a:rPr lang="en-US" sz="2400" i="1" dirty="0" err="1">
                <a:solidFill>
                  <a:prstClr val="black"/>
                </a:solidFill>
                <a:latin typeface="Arial"/>
              </a:rPr>
              <a:t>svm</a:t>
            </a:r>
            <a:r>
              <a:rPr lang="en-US" sz="2400" i="1" dirty="0">
                <a:solidFill>
                  <a:prstClr val="black"/>
                </a:solidFill>
                <a:latin typeface="Century Gothic"/>
              </a:rPr>
              <a:t>), </a:t>
            </a:r>
          </a:p>
          <a:p>
            <a:pPr algn="ctr"/>
            <a:r>
              <a:rPr lang="en-US" sz="2400" i="1" dirty="0">
                <a:solidFill>
                  <a:prstClr val="black"/>
                </a:solidFill>
                <a:latin typeface="Century Gothic"/>
              </a:rPr>
              <a:t>log loss (</a:t>
            </a:r>
            <a:r>
              <a:rPr lang="en-US" sz="2400" i="1" dirty="0">
                <a:solidFill>
                  <a:prstClr val="black"/>
                </a:solidFill>
                <a:latin typeface="Arial"/>
              </a:rPr>
              <a:t>logistic regression</a:t>
            </a:r>
            <a:r>
              <a:rPr lang="en-US" sz="2400" i="1" dirty="0">
                <a:solidFill>
                  <a:prstClr val="black"/>
                </a:solidFill>
                <a:latin typeface="Century Gothic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08669" y="1182421"/>
            <a:ext cx="4649595" cy="12926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prstClr val="black"/>
                </a:solidFill>
                <a:latin typeface="Century Gothic"/>
              </a:rPr>
              <a:t>Input: </a:t>
            </a:r>
            <a:r>
              <a:rPr lang="en-US" sz="2600" i="1" dirty="0">
                <a:solidFill>
                  <a:prstClr val="black"/>
                </a:solidFill>
                <a:latin typeface="Century Gothic"/>
              </a:rPr>
              <a:t>Labeled</a:t>
            </a:r>
            <a:r>
              <a:rPr lang="en-US" sz="2600" dirty="0">
                <a:solidFill>
                  <a:prstClr val="black"/>
                </a:solidFill>
                <a:latin typeface="Century Gothic"/>
              </a:rPr>
              <a:t> papers. Each point labeled as </a:t>
            </a:r>
          </a:p>
          <a:p>
            <a:pPr algn="ctr"/>
            <a:r>
              <a:rPr lang="en-US" sz="2600" dirty="0">
                <a:solidFill>
                  <a:prstClr val="black"/>
                </a:solidFill>
                <a:latin typeface="Century Gothic"/>
              </a:rPr>
              <a:t>DB paper (+) or not (-)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6917362" y="1235140"/>
            <a:ext cx="3314966" cy="2706912"/>
            <a:chOff x="5393362" y="1453216"/>
            <a:chExt cx="3314966" cy="2706912"/>
          </a:xfrm>
        </p:grpSpPr>
        <p:sp>
          <p:nvSpPr>
            <p:cNvPr id="26" name="Right Triangle 25"/>
            <p:cNvSpPr/>
            <p:nvPr/>
          </p:nvSpPr>
          <p:spPr>
            <a:xfrm rot="5400000">
              <a:off x="5335931" y="1622755"/>
              <a:ext cx="2592961" cy="2444626"/>
            </a:xfrm>
            <a:prstGeom prst="rtTriangle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entury Gothic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6797215" y="1828752"/>
              <a:ext cx="412408" cy="39672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  <a:latin typeface="Century Gothic"/>
                </a:rPr>
                <a:t>+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7777449" y="1828752"/>
              <a:ext cx="412408" cy="39672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  <a:latin typeface="Century Gothic"/>
                </a:rPr>
                <a:t>-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5494396" y="3104892"/>
              <a:ext cx="412408" cy="39672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  <a:latin typeface="Century Gothic"/>
                </a:rPr>
                <a:t>-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7844393" y="3571765"/>
              <a:ext cx="412408" cy="39672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  <a:latin typeface="Century Gothic"/>
                </a:rPr>
                <a:t>-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6297080" y="3587841"/>
              <a:ext cx="393732" cy="39672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  <a:latin typeface="Century Gothic"/>
                </a:rPr>
                <a:t>+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rot="5400000" flipH="1" flipV="1">
              <a:off x="4262023" y="3008975"/>
              <a:ext cx="2263913" cy="12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5410098" y="4158940"/>
              <a:ext cx="3298230" cy="11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5394597" y="1453216"/>
              <a:ext cx="14641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>
                  <a:solidFill>
                    <a:prstClr val="black"/>
                  </a:solidFill>
                  <a:latin typeface="Century Gothic"/>
                </a:rPr>
                <a:t>x</a:t>
              </a:r>
              <a:r>
                <a:rPr lang="en-US" sz="2400" dirty="0">
                  <a:solidFill>
                    <a:prstClr val="black"/>
                  </a:solidFill>
                  <a:latin typeface="Century Gothic"/>
                </a:rPr>
                <a:t> says DB Papers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874293" y="2794163"/>
              <a:ext cx="18172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Century Gothic"/>
                </a:rPr>
                <a:t>x says </a:t>
              </a:r>
            </a:p>
            <a:p>
              <a:pPr algn="ctr"/>
              <a:r>
                <a:rPr lang="en-US" sz="2400" dirty="0">
                  <a:solidFill>
                    <a:prstClr val="black"/>
                  </a:solidFill>
                  <a:latin typeface="Century Gothic"/>
                </a:rPr>
                <a:t>Non-DB</a:t>
              </a:r>
            </a:p>
          </p:txBody>
        </p:sp>
        <p:cxnSp>
          <p:nvCxnSpPr>
            <p:cNvPr id="28" name="Straight Connector 27"/>
            <p:cNvCxnSpPr>
              <a:stCxn id="26" idx="4"/>
              <a:endCxn id="26" idx="0"/>
            </p:cNvCxnSpPr>
            <p:nvPr/>
          </p:nvCxnSpPr>
          <p:spPr>
            <a:xfrm rot="10800000" flipH="1">
              <a:off x="5410098" y="1548588"/>
              <a:ext cx="2444626" cy="259296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6" idx="5"/>
            </p:cNvCxnSpPr>
            <p:nvPr/>
          </p:nvCxnSpPr>
          <p:spPr>
            <a:xfrm rot="5400000" flipH="1">
              <a:off x="6352979" y="2565637"/>
              <a:ext cx="223533" cy="335331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6297080" y="2442828"/>
              <a:ext cx="5772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i="1" dirty="0" err="1">
                  <a:solidFill>
                    <a:prstClr val="black"/>
                  </a:solidFill>
                  <a:latin typeface="Times New Roman"/>
                </a:rPr>
                <a:t>x</a:t>
              </a:r>
              <a:endParaRPr lang="en-US" sz="2400" i="1" dirty="0">
                <a:solidFill>
                  <a:prstClr val="black"/>
                </a:solidFill>
                <a:latin typeface="Times New Roman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608670" y="2673661"/>
            <a:ext cx="4649595" cy="46166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>
                <a:solidFill>
                  <a:prstClr val="black"/>
                </a:solidFill>
                <a:latin typeface="Century Gothic"/>
              </a:rPr>
              <a:t>Idea:</a:t>
            </a:r>
            <a:r>
              <a:rPr lang="en-US" sz="2400" dirty="0">
                <a:solidFill>
                  <a:prstClr val="black"/>
                </a:solidFill>
                <a:latin typeface="Century Gothic"/>
              </a:rPr>
              <a:t> score each plane</a:t>
            </a:r>
          </a:p>
        </p:txBody>
      </p:sp>
      <p:graphicFrame>
        <p:nvGraphicFramePr>
          <p:cNvPr id="58371" name="Object 3"/>
          <p:cNvGraphicFramePr>
            <a:graphicFrameLocks noChangeAspect="1"/>
          </p:cNvGraphicFramePr>
          <p:nvPr>
            <p:extLst/>
          </p:nvPr>
        </p:nvGraphicFramePr>
        <p:xfrm>
          <a:off x="1713558" y="3283686"/>
          <a:ext cx="3092450" cy="1401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2" name="Equation" r:id="rId4" imgW="952500" imgH="431800" progId="Equation.3">
                  <p:embed/>
                </p:oleObj>
              </mc:Choice>
              <mc:Fallback>
                <p:oleObj name="Equation" r:id="rId4" imgW="9525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3558" y="3283686"/>
                        <a:ext cx="3092450" cy="1401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1524000" y="4699756"/>
            <a:ext cx="5149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prstClr val="black"/>
                </a:solidFill>
                <a:latin typeface="Century Gothic"/>
              </a:rPr>
              <a:t>y</a:t>
            </a:r>
            <a:r>
              <a:rPr lang="en-US" sz="2400" baseline="-25000" dirty="0" err="1">
                <a:solidFill>
                  <a:prstClr val="black"/>
                </a:solidFill>
                <a:latin typeface="Century Gothic"/>
              </a:rPr>
              <a:t>i</a:t>
            </a:r>
            <a:r>
              <a:rPr lang="en-US" sz="2400" dirty="0">
                <a:solidFill>
                  <a:prstClr val="black"/>
                </a:solidFill>
                <a:latin typeface="Century Gothic"/>
              </a:rPr>
              <a:t> is a paper vector and its label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D2306-70C9-324C-AAE2-8E76E722212E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</a:rPr>
              <a:pPr/>
              <a:t>31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  <a:latin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18598" y="4176536"/>
            <a:ext cx="34228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Times New Roman"/>
              </a:rPr>
              <a:t>f </a:t>
            </a:r>
            <a:r>
              <a:rPr lang="en-US" sz="2800" dirty="0">
                <a:solidFill>
                  <a:prstClr val="black"/>
                </a:solidFill>
                <a:latin typeface="Century Gothic"/>
              </a:rPr>
              <a:t>is convex function in x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3" name="Rectangle 3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 panose="020F0302020204030204"/>
                </a:rPr>
                <a:t>Lecture 19  &gt;  Section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6903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nimBg="1"/>
      <p:bldP spid="2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1967"/>
            <a:ext cx="121920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Separable Inverse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3130400"/>
            <a:ext cx="8561715" cy="278862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Paper Classification</a:t>
            </a:r>
            <a:r>
              <a:rPr lang="en-US" dirty="0"/>
              <a:t>: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is the paper with its label, and x is </a:t>
            </a:r>
            <a:r>
              <a:rPr lang="en-US" dirty="0" smtClean="0"/>
              <a:t>a vector of weights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Neutrinos</a:t>
            </a:r>
            <a:r>
              <a:rPr lang="en-US" dirty="0" smtClean="0"/>
              <a:t>: x is neutrino path and </a:t>
            </a:r>
            <a:r>
              <a:rPr lang="en-US" dirty="0" err="1" smtClean="0"/>
              <a:t>y</a:t>
            </a:r>
            <a:r>
              <a:rPr lang="en-US" baseline="-25000" dirty="0" err="1" smtClean="0"/>
              <a:t>i</a:t>
            </a:r>
            <a:r>
              <a:rPr lang="en-US" dirty="0" smtClean="0"/>
              <a:t> </a:t>
            </a:r>
            <a:r>
              <a:rPr lang="en-US" dirty="0"/>
              <a:t>is a DOM </a:t>
            </a:r>
            <a:r>
              <a:rPr lang="en-US" dirty="0" smtClean="0"/>
              <a:t>reading</a:t>
            </a:r>
          </a:p>
          <a:p>
            <a:pPr marL="0" indent="0">
              <a:buNone/>
            </a:pPr>
            <a:r>
              <a:rPr lang="en-US" b="1" dirty="0" smtClean="0"/>
              <a:t>Conditional Random Fields, Low-rank factorizations (relaxations), Logistic regression, Lasso, etc.</a:t>
            </a:r>
            <a:endParaRPr lang="en-US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878013" y="1482726"/>
          <a:ext cx="4494212" cy="1401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6" name="Equation" r:id="rId3" imgW="1384300" imgH="431800" progId="Equation.3">
                  <p:embed/>
                </p:oleObj>
              </mc:Choice>
              <mc:Fallback>
                <p:oleObj name="Equation" r:id="rId3" imgW="13843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8013" y="1482726"/>
                        <a:ext cx="4494212" cy="1401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81200" y="5814259"/>
            <a:ext cx="8229600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prstClr val="black"/>
                </a:solidFill>
                <a:latin typeface="Century Gothic"/>
              </a:rPr>
              <a:t>Claim</a:t>
            </a:r>
            <a:r>
              <a:rPr lang="en-US" sz="2800" dirty="0">
                <a:solidFill>
                  <a:prstClr val="black"/>
                </a:solidFill>
                <a:latin typeface="Century Gothic"/>
              </a:rPr>
              <a:t>: General data analysis technique that is no more difficult to compute than SQL AVG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7238995" y="1057762"/>
          <a:ext cx="3098655" cy="2072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5667"/>
                <a:gridCol w="263298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 New Roman"/>
                        </a:rPr>
                        <a:t>x</a:t>
                      </a:r>
                      <a:endParaRPr lang="en-US" sz="2800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the model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Times New Roman"/>
                        </a:rPr>
                        <a:t>y</a:t>
                      </a:r>
                      <a:r>
                        <a:rPr lang="en-US" sz="2800" baseline="-25000" dirty="0" err="1" smtClean="0">
                          <a:latin typeface="Times New Roman"/>
                        </a:rPr>
                        <a:t>i</a:t>
                      </a:r>
                      <a:endParaRPr lang="en-US" sz="2800" baseline="-25000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 smtClean="0"/>
                        <a:t>a data item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Times New Roman"/>
                        </a:rPr>
                        <a:t>f</a:t>
                      </a:r>
                      <a:endParaRPr lang="en-US" sz="2800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scores</a:t>
                      </a:r>
                      <a:r>
                        <a:rPr lang="en-US" sz="2400" baseline="0" dirty="0" smtClean="0"/>
                        <a:t> the error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 New Roman"/>
                        </a:rPr>
                        <a:t>P</a:t>
                      </a:r>
                      <a:endParaRPr lang="en-US" sz="2800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Enforce</a:t>
                      </a:r>
                      <a:r>
                        <a:rPr lang="en-US" sz="2400" baseline="0" dirty="0" smtClean="0"/>
                        <a:t>s prior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</a:rPr>
              <a:t>a</a:t>
            </a:r>
            <a:endParaRPr lang="en-US" dirty="0">
              <a:solidFill>
                <a:prstClr val="black">
                  <a:lumMod val="65000"/>
                  <a:lumOff val="35000"/>
                </a:prstClr>
              </a:solidFill>
              <a:latin typeface="Century Gothic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 panose="020F0302020204030204"/>
                </a:rPr>
                <a:t>Lecture 19  &gt;  Section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94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1256"/>
            <a:ext cx="12192000" cy="914400"/>
          </a:xfrm>
        </p:spPr>
        <p:txBody>
          <a:bodyPr/>
          <a:lstStyle/>
          <a:p>
            <a:r>
              <a:rPr lang="en-US" dirty="0" smtClean="0"/>
              <a:t>Background: Gradient Methods</a:t>
            </a:r>
            <a:endParaRPr lang="en-US" dirty="0"/>
          </a:p>
        </p:txBody>
      </p:sp>
      <p:graphicFrame>
        <p:nvGraphicFramePr>
          <p:cNvPr id="70658" name="Object 2"/>
          <p:cNvGraphicFramePr>
            <a:graphicFrameLocks noChangeAspect="1"/>
          </p:cNvGraphicFramePr>
          <p:nvPr>
            <p:extLst/>
          </p:nvPr>
        </p:nvGraphicFramePr>
        <p:xfrm>
          <a:off x="1679231" y="1182688"/>
          <a:ext cx="3544887" cy="148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46" name="Equation" r:id="rId3" imgW="1092200" imgH="457200" progId="Equation.3">
                  <p:embed/>
                </p:oleObj>
              </mc:Choice>
              <mc:Fallback>
                <p:oleObj name="Equation" r:id="rId3" imgW="10922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9231" y="1182688"/>
                        <a:ext cx="3544887" cy="1484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4001" y="2756031"/>
            <a:ext cx="5208647" cy="181588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prstClr val="black"/>
                </a:solidFill>
                <a:latin typeface="Century Gothic"/>
              </a:rPr>
              <a:t>Gradient Methods</a:t>
            </a:r>
            <a:r>
              <a:rPr lang="en-US" sz="2800" dirty="0">
                <a:solidFill>
                  <a:prstClr val="black"/>
                </a:solidFill>
                <a:latin typeface="Century Gothic"/>
              </a:rPr>
              <a:t>: Iterative</a:t>
            </a:r>
          </a:p>
          <a:p>
            <a:r>
              <a:rPr lang="en-US" sz="2800" dirty="0">
                <a:solidFill>
                  <a:prstClr val="black"/>
                </a:solidFill>
                <a:latin typeface="Century Gothic"/>
              </a:rPr>
              <a:t>1. Start at current </a:t>
            </a:r>
            <a:r>
              <a:rPr lang="en-US" sz="2800" dirty="0" err="1">
                <a:solidFill>
                  <a:prstClr val="black"/>
                </a:solidFill>
                <a:latin typeface="Century Gothic"/>
              </a:rPr>
              <a:t>x</a:t>
            </a:r>
            <a:r>
              <a:rPr lang="en-US" sz="2800" baseline="30000" dirty="0" err="1">
                <a:solidFill>
                  <a:prstClr val="black"/>
                </a:solidFill>
                <a:latin typeface="Century Gothic"/>
              </a:rPr>
              <a:t>k</a:t>
            </a:r>
            <a:r>
              <a:rPr lang="en-US" sz="2800" dirty="0">
                <a:solidFill>
                  <a:prstClr val="black"/>
                </a:solidFill>
                <a:latin typeface="Century Gothic"/>
              </a:rPr>
              <a:t>, </a:t>
            </a:r>
          </a:p>
          <a:p>
            <a:r>
              <a:rPr lang="en-US" sz="2800" dirty="0">
                <a:solidFill>
                  <a:prstClr val="black"/>
                </a:solidFill>
                <a:latin typeface="Century Gothic"/>
              </a:rPr>
              <a:t>2. Take gradient at </a:t>
            </a:r>
            <a:r>
              <a:rPr lang="en-US" sz="2800" dirty="0" err="1">
                <a:solidFill>
                  <a:prstClr val="black"/>
                </a:solidFill>
                <a:latin typeface="Century Gothic"/>
              </a:rPr>
              <a:t>x</a:t>
            </a:r>
            <a:r>
              <a:rPr lang="en-US" sz="2800" baseline="30000" dirty="0" err="1">
                <a:solidFill>
                  <a:prstClr val="black"/>
                </a:solidFill>
                <a:latin typeface="Century Gothic"/>
              </a:rPr>
              <a:t>k</a:t>
            </a:r>
            <a:r>
              <a:rPr lang="en-US" sz="2800" dirty="0">
                <a:solidFill>
                  <a:prstClr val="black"/>
                </a:solidFill>
                <a:latin typeface="Century Gothic"/>
              </a:rPr>
              <a:t>, and</a:t>
            </a:r>
          </a:p>
          <a:p>
            <a:r>
              <a:rPr lang="en-US" sz="2800" dirty="0">
                <a:solidFill>
                  <a:prstClr val="black"/>
                </a:solidFill>
                <a:latin typeface="Century Gothic"/>
              </a:rPr>
              <a:t>3. Move in opposite direction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5925636" y="1508898"/>
          <a:ext cx="4672180" cy="962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47" name="Equation" r:id="rId5" imgW="1231900" imgH="254000" progId="Equation.3">
                  <p:embed/>
                </p:oleObj>
              </mc:Choice>
              <mc:Fallback>
                <p:oleObj name="Equation" r:id="rId5" imgW="12319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5636" y="1508898"/>
                        <a:ext cx="4672180" cy="96245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Freeform 24"/>
          <p:cNvSpPr/>
          <p:nvPr/>
        </p:nvSpPr>
        <p:spPr>
          <a:xfrm>
            <a:off x="3280833" y="4194527"/>
            <a:ext cx="4504972" cy="2010834"/>
          </a:xfrm>
          <a:custGeom>
            <a:avLst/>
            <a:gdLst>
              <a:gd name="connsiteX0" fmla="*/ 0 w 4504972"/>
              <a:gd name="connsiteY0" fmla="*/ 589140 h 2010834"/>
              <a:gd name="connsiteX1" fmla="*/ 910167 w 4504972"/>
              <a:gd name="connsiteY1" fmla="*/ 1837973 h 2010834"/>
              <a:gd name="connsiteX2" fmla="*/ 3196167 w 4504972"/>
              <a:gd name="connsiteY2" fmla="*/ 1626306 h 2010834"/>
              <a:gd name="connsiteX3" fmla="*/ 4318000 w 4504972"/>
              <a:gd name="connsiteY3" fmla="*/ 229306 h 2010834"/>
              <a:gd name="connsiteX4" fmla="*/ 4318000 w 4504972"/>
              <a:gd name="connsiteY4" fmla="*/ 250473 h 2010834"/>
              <a:gd name="connsiteX5" fmla="*/ 4318000 w 4504972"/>
              <a:gd name="connsiteY5" fmla="*/ 250473 h 201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4972" h="2010834">
                <a:moveTo>
                  <a:pt x="0" y="589140"/>
                </a:moveTo>
                <a:cubicBezTo>
                  <a:pt x="188736" y="1127126"/>
                  <a:pt x="377472" y="1665112"/>
                  <a:pt x="910167" y="1837973"/>
                </a:cubicBezTo>
                <a:cubicBezTo>
                  <a:pt x="1442862" y="2010834"/>
                  <a:pt x="2628195" y="1894417"/>
                  <a:pt x="3196167" y="1626306"/>
                </a:cubicBezTo>
                <a:cubicBezTo>
                  <a:pt x="3764139" y="1358195"/>
                  <a:pt x="4131028" y="458612"/>
                  <a:pt x="4318000" y="229306"/>
                </a:cubicBezTo>
                <a:cubicBezTo>
                  <a:pt x="4504972" y="0"/>
                  <a:pt x="4318000" y="250473"/>
                  <a:pt x="4318000" y="250473"/>
                </a:cubicBezTo>
                <a:lnTo>
                  <a:pt x="4318000" y="250473"/>
                </a:lnTo>
              </a:path>
            </a:pathLst>
          </a:cu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entury Gothic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5503334" y="4656493"/>
            <a:ext cx="2758393" cy="1841675"/>
          </a:xfrm>
          <a:prstGeom prst="line">
            <a:avLst/>
          </a:prstGeom>
          <a:ln w="5080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27"/>
          <p:cNvGraphicFramePr>
            <a:graphicFrameLocks noChangeAspect="1"/>
          </p:cNvGraphicFramePr>
          <p:nvPr/>
        </p:nvGraphicFramePr>
        <p:xfrm>
          <a:off x="6221139" y="4925221"/>
          <a:ext cx="731837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48" name="Equation" r:id="rId7" imgW="165100" imgH="165100" progId="Equation.3">
                  <p:embed/>
                </p:oleObj>
              </mc:Choice>
              <mc:Fallback>
                <p:oleObj name="Equation" r:id="rId7" imgW="165100" imgH="165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1139" y="4925221"/>
                        <a:ext cx="731837" cy="731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Straight Connector 29"/>
          <p:cNvCxnSpPr/>
          <p:nvPr/>
        </p:nvCxnSpPr>
        <p:spPr>
          <a:xfrm rot="5400000" flipH="1" flipV="1">
            <a:off x="5225784" y="6223000"/>
            <a:ext cx="552716" cy="238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0666" name="Object 10"/>
          <p:cNvGraphicFramePr>
            <a:graphicFrameLocks noChangeAspect="1"/>
          </p:cNvGraphicFramePr>
          <p:nvPr/>
        </p:nvGraphicFramePr>
        <p:xfrm>
          <a:off x="4940564" y="5215997"/>
          <a:ext cx="1125538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49" name="Equation" r:id="rId9" imgW="254000" imgH="165100" progId="Equation.3">
                  <p:embed/>
                </p:oleObj>
              </mc:Choice>
              <mc:Fallback>
                <p:oleObj name="Equation" r:id="rId9" imgW="254000" imgH="165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0564" y="5215997"/>
                        <a:ext cx="1125538" cy="731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3280834" y="4692776"/>
            <a:ext cx="910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prstClr val="black"/>
                </a:solidFill>
                <a:latin typeface="Times New Roman"/>
              </a:rPr>
              <a:t>F(x</a:t>
            </a:r>
            <a:r>
              <a:rPr lang="en-US" sz="2800" dirty="0">
                <a:solidFill>
                  <a:prstClr val="black"/>
                </a:solidFill>
                <a:latin typeface="Times New Roman"/>
              </a:rPr>
              <a:t>)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1981200" y="6307664"/>
            <a:ext cx="7226300" cy="1588"/>
          </a:xfrm>
          <a:prstGeom prst="line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D2306-70C9-324C-AAE2-8E76E722212E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</a:rPr>
              <a:pPr/>
              <a:t>33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  <a:latin typeface="Century Gothic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 panose="020F0302020204030204"/>
                </a:rPr>
                <a:t>Lecture 19  &gt;  Section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778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Background: Incremental Gradient Methods</a:t>
            </a:r>
            <a:endParaRPr lang="en-US" dirty="0"/>
          </a:p>
        </p:txBody>
      </p:sp>
      <p:graphicFrame>
        <p:nvGraphicFramePr>
          <p:cNvPr id="70658" name="Object 2"/>
          <p:cNvGraphicFramePr>
            <a:graphicFrameLocks noChangeAspect="1"/>
          </p:cNvGraphicFramePr>
          <p:nvPr>
            <p:extLst/>
          </p:nvPr>
        </p:nvGraphicFramePr>
        <p:xfrm>
          <a:off x="4406108" y="1182688"/>
          <a:ext cx="3379787" cy="148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8" name="Equation" r:id="rId3" imgW="1041400" imgH="457200" progId="Equation.3">
                  <p:embed/>
                </p:oleObj>
              </mc:Choice>
              <mc:Fallback>
                <p:oleObj name="Equation" r:id="rId3" imgW="1041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6108" y="1182688"/>
                        <a:ext cx="3379787" cy="1484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3363914" y="5221723"/>
          <a:ext cx="5170487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9" name="Equation" r:id="rId5" imgW="1308100" imgH="254000" progId="Equation.3">
                  <p:embed/>
                </p:oleObj>
              </mc:Choice>
              <mc:Fallback>
                <p:oleObj name="Equation" r:id="rId5" imgW="13081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3914" y="5221723"/>
                        <a:ext cx="5170487" cy="1003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2165350" y="4001668"/>
          <a:ext cx="3817938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20" name="Equation" r:id="rId7" imgW="1282700" imgH="228600" progId="Equation.3">
                  <p:embed/>
                </p:oleObj>
              </mc:Choice>
              <mc:Fallback>
                <p:oleObj name="Equation" r:id="rId7" imgW="12827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5350" y="4001668"/>
                        <a:ext cx="3817938" cy="755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271185" y="6219328"/>
            <a:ext cx="7649633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800" b="1" i="1" dirty="0">
                <a:solidFill>
                  <a:prstClr val="black"/>
                </a:solidFill>
              </a:rPr>
              <a:t>Single </a:t>
            </a:r>
            <a:r>
              <a:rPr lang="en-US" sz="2800" i="1" dirty="0">
                <a:solidFill>
                  <a:prstClr val="black"/>
                </a:solidFill>
              </a:rPr>
              <a:t>data item </a:t>
            </a:r>
            <a:r>
              <a:rPr lang="en-US" sz="2800" dirty="0">
                <a:solidFill>
                  <a:prstClr val="black"/>
                </a:solidFill>
              </a:rPr>
              <a:t>to approximate gradient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D2306-70C9-324C-AAE2-8E76E722212E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00" y="2563611"/>
            <a:ext cx="91371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800" i="1" dirty="0">
                <a:solidFill>
                  <a:prstClr val="black"/>
                </a:solidFill>
              </a:rPr>
              <a:t>Gradient Methods</a:t>
            </a:r>
            <a:r>
              <a:rPr lang="en-US" sz="2800" dirty="0">
                <a:solidFill>
                  <a:prstClr val="black"/>
                </a:solidFill>
              </a:rPr>
              <a:t>: </a:t>
            </a:r>
          </a:p>
          <a:p>
            <a:pPr defTabSz="457200"/>
            <a:r>
              <a:rPr lang="en-US" sz="2800" dirty="0">
                <a:solidFill>
                  <a:prstClr val="black"/>
                </a:solidFill>
              </a:rPr>
              <a:t>1. Start at current </a:t>
            </a:r>
            <a:r>
              <a:rPr lang="en-US" sz="2800" dirty="0" err="1">
                <a:solidFill>
                  <a:prstClr val="black"/>
                </a:solidFill>
              </a:rPr>
              <a:t>x</a:t>
            </a:r>
            <a:r>
              <a:rPr lang="en-US" sz="2800" dirty="0">
                <a:solidFill>
                  <a:prstClr val="black"/>
                </a:solidFill>
              </a:rPr>
              <a:t>, </a:t>
            </a:r>
          </a:p>
          <a:p>
            <a:pPr defTabSz="457200"/>
            <a:r>
              <a:rPr lang="en-US" sz="2800" dirty="0">
                <a:solidFill>
                  <a:prstClr val="black"/>
                </a:solidFill>
              </a:rPr>
              <a:t>2. </a:t>
            </a:r>
            <a:r>
              <a:rPr lang="en-US" sz="2800" b="1" i="1" dirty="0">
                <a:solidFill>
                  <a:srgbClr val="FF0000"/>
                </a:solidFill>
              </a:rPr>
              <a:t>Approximate </a:t>
            </a:r>
            <a:r>
              <a:rPr lang="en-US" sz="2800" dirty="0">
                <a:solidFill>
                  <a:prstClr val="black"/>
                </a:solidFill>
              </a:rPr>
              <a:t>gradient at x by selecting </a:t>
            </a:r>
            <a:r>
              <a:rPr lang="en-US" sz="2800" i="1" dirty="0">
                <a:solidFill>
                  <a:prstClr val="black"/>
                </a:solidFill>
              </a:rPr>
              <a:t>j in [N]</a:t>
            </a:r>
            <a:r>
              <a:rPr lang="en-US" sz="2800" dirty="0">
                <a:solidFill>
                  <a:prstClr val="black"/>
                </a:solidFill>
              </a:rPr>
              <a:t> </a:t>
            </a:r>
          </a:p>
          <a:p>
            <a:pPr defTabSz="457200"/>
            <a:endParaRPr lang="en-US" sz="2800" dirty="0">
              <a:solidFill>
                <a:prstClr val="black"/>
              </a:solidFill>
            </a:endParaRPr>
          </a:p>
          <a:p>
            <a:pPr defTabSz="457200"/>
            <a:endParaRPr lang="en-US" sz="2800" dirty="0">
              <a:solidFill>
                <a:prstClr val="black"/>
              </a:solidFill>
            </a:endParaRPr>
          </a:p>
          <a:p>
            <a:pPr defTabSz="457200"/>
            <a:r>
              <a:rPr lang="en-US" sz="2800" dirty="0">
                <a:solidFill>
                  <a:prstClr val="black"/>
                </a:solidFill>
              </a:rPr>
              <a:t>3. Move in opposite direction</a:t>
            </a:r>
          </a:p>
        </p:txBody>
      </p:sp>
      <p:graphicFrame>
        <p:nvGraphicFramePr>
          <p:cNvPr id="21511" name="Object 7"/>
          <p:cNvGraphicFramePr>
            <a:graphicFrameLocks noChangeAspect="1"/>
          </p:cNvGraphicFramePr>
          <p:nvPr>
            <p:extLst/>
          </p:nvPr>
        </p:nvGraphicFramePr>
        <p:xfrm>
          <a:off x="6329703" y="4001669"/>
          <a:ext cx="3494994" cy="832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21" name="Equation" r:id="rId9" imgW="1066800" imgH="228600" progId="Equation.3">
                  <p:embed/>
                </p:oleObj>
              </mc:Choice>
              <mc:Fallback>
                <p:oleObj name="Equation" r:id="rId9" imgW="1066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9703" y="4001669"/>
                        <a:ext cx="3494994" cy="83200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782575" y="914400"/>
            <a:ext cx="28786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 defTabSz="457200"/>
            <a:r>
              <a:rPr lang="en-US" dirty="0">
                <a:solidFill>
                  <a:prstClr val="black"/>
                </a:solidFill>
              </a:rPr>
              <a:t>[Robbins &amp; </a:t>
            </a:r>
            <a:r>
              <a:rPr lang="en-US" dirty="0" err="1">
                <a:solidFill>
                  <a:prstClr val="black"/>
                </a:solidFill>
              </a:rPr>
              <a:t>Monro</a:t>
            </a:r>
            <a:r>
              <a:rPr lang="en-US" dirty="0">
                <a:solidFill>
                  <a:prstClr val="black"/>
                </a:solidFill>
              </a:rPr>
              <a:t>, 1951]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 panose="020F0302020204030204"/>
                </a:rPr>
                <a:t>Lecture 19  &gt;  Section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61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42593"/>
            <a:ext cx="12192000" cy="914400"/>
          </a:xfrm>
        </p:spPr>
        <p:txBody>
          <a:bodyPr/>
          <a:lstStyle/>
          <a:p>
            <a:r>
              <a:rPr lang="en-US" dirty="0" smtClean="0"/>
              <a:t>Incremental Gradient Methods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52032" y="1600201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800" dirty="0">
                <a:solidFill>
                  <a:prstClr val="black"/>
                </a:solidFill>
              </a:rPr>
              <a:t>Why use </a:t>
            </a:r>
            <a:r>
              <a:rPr lang="en-US" sz="2800" dirty="0" err="1">
                <a:solidFill>
                  <a:prstClr val="black"/>
                </a:solidFill>
              </a:rPr>
              <a:t>iGMs</a:t>
            </a:r>
            <a:r>
              <a:rPr lang="en-US" sz="2800" dirty="0">
                <a:solidFill>
                  <a:prstClr val="black"/>
                </a:solidFill>
              </a:rPr>
              <a:t>? </a:t>
            </a:r>
            <a:r>
              <a:rPr lang="en-US" sz="2800" dirty="0" err="1">
                <a:solidFill>
                  <a:prstClr val="black"/>
                </a:solidFill>
              </a:rPr>
              <a:t>iGMs</a:t>
            </a:r>
            <a:r>
              <a:rPr lang="en-US" sz="2800" dirty="0">
                <a:solidFill>
                  <a:prstClr val="black"/>
                </a:solidFill>
              </a:rPr>
              <a:t> converge to an optimal for many problems, but the real reason is: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66177" y="4926352"/>
            <a:ext cx="8259646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800" u="sng" dirty="0">
                <a:solidFill>
                  <a:prstClr val="black"/>
                </a:solidFill>
              </a:rPr>
              <a:t>Technical </a:t>
            </a:r>
            <a:r>
              <a:rPr lang="en-US" sz="2800" u="sng" dirty="0" smtClean="0">
                <a:solidFill>
                  <a:prstClr val="black"/>
                </a:solidFill>
              </a:rPr>
              <a:t>Connection:</a:t>
            </a:r>
            <a:endParaRPr lang="en-US" sz="2800" u="sng" dirty="0">
              <a:solidFill>
                <a:prstClr val="black"/>
              </a:solidFill>
            </a:endParaRPr>
          </a:p>
          <a:p>
            <a:pPr algn="ctr" defTabSz="457200"/>
            <a:r>
              <a:rPr lang="en-US" sz="2800" dirty="0" err="1">
                <a:solidFill>
                  <a:prstClr val="black"/>
                </a:solidFill>
              </a:rPr>
              <a:t>iGM</a:t>
            </a:r>
            <a:r>
              <a:rPr lang="en-US" sz="2800" dirty="0">
                <a:solidFill>
                  <a:prstClr val="black"/>
                </a:solidFill>
              </a:rPr>
              <a:t> isomorphic to computing a SQL AVG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D2306-70C9-324C-AAE2-8E76E722212E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804820" y="3038475"/>
            <a:ext cx="8582360" cy="1003300"/>
            <a:chOff x="310815" y="3038475"/>
            <a:chExt cx="8582360" cy="1003300"/>
          </a:xfrm>
        </p:grpSpPr>
        <p:sp>
          <p:nvSpPr>
            <p:cNvPr id="6" name="TextBox 5"/>
            <p:cNvSpPr txBox="1"/>
            <p:nvPr/>
          </p:nvSpPr>
          <p:spPr>
            <a:xfrm>
              <a:off x="310815" y="3133810"/>
              <a:ext cx="4396368" cy="830997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sz="4800" dirty="0" err="1">
                  <a:solidFill>
                    <a:prstClr val="black"/>
                  </a:solidFill>
                </a:rPr>
                <a:t>iGMs</a:t>
              </a:r>
              <a:r>
                <a:rPr lang="en-US" sz="4800" dirty="0">
                  <a:solidFill>
                    <a:prstClr val="black"/>
                  </a:solidFill>
                </a:rPr>
                <a:t> are </a:t>
              </a:r>
              <a:r>
                <a:rPr lang="en-US" sz="4800" i="1" dirty="0">
                  <a:solidFill>
                    <a:prstClr val="black"/>
                  </a:solidFill>
                </a:rPr>
                <a:t>fast.</a:t>
              </a:r>
            </a:p>
          </p:txBody>
        </p:sp>
        <p:graphicFrame>
          <p:nvGraphicFramePr>
            <p:cNvPr id="63492" name="Object 4"/>
            <p:cNvGraphicFramePr>
              <a:graphicFrameLocks noChangeAspect="1"/>
            </p:cNvGraphicFramePr>
            <p:nvPr>
              <p:extLst/>
            </p:nvPr>
          </p:nvGraphicFramePr>
          <p:xfrm>
            <a:off x="4724400" y="3038475"/>
            <a:ext cx="4168775" cy="1003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56" name="Equation" r:id="rId4" imgW="1054100" imgH="254000" progId="Equation.3">
                    <p:embed/>
                  </p:oleObj>
                </mc:Choice>
                <mc:Fallback>
                  <p:oleObj name="Equation" r:id="rId4" imgW="1054100" imgH="254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24400" y="3038475"/>
                          <a:ext cx="4168775" cy="10033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TextBox 8"/>
          <p:cNvSpPr txBox="1"/>
          <p:nvPr/>
        </p:nvSpPr>
        <p:spPr>
          <a:xfrm>
            <a:off x="1966177" y="6104046"/>
            <a:ext cx="8259646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800" i="1" dirty="0">
                <a:solidFill>
                  <a:prstClr val="black"/>
                </a:solidFill>
              </a:rPr>
              <a:t>Solve statistical models in an RDBMS for free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 panose="020F0302020204030204"/>
                </a:rPr>
                <a:t>Lecture 19  &gt;  Section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528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42593"/>
            <a:ext cx="12192000" cy="914400"/>
          </a:xfrm>
        </p:spPr>
        <p:txBody>
          <a:bodyPr/>
          <a:lstStyle/>
          <a:p>
            <a:r>
              <a:rPr lang="en-US" dirty="0" smtClean="0"/>
              <a:t>IO Aware </a:t>
            </a:r>
            <a:r>
              <a:rPr lang="en-US" dirty="0" err="1" smtClean="0"/>
              <a:t>iGMs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52032" y="1600201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800" dirty="0" err="1" smtClean="0">
                <a:solidFill>
                  <a:prstClr val="black"/>
                </a:solidFill>
              </a:rPr>
              <a:t>iGMs</a:t>
            </a:r>
            <a:r>
              <a:rPr lang="en-US" sz="2800" dirty="0" smtClean="0">
                <a:solidFill>
                  <a:prstClr val="black"/>
                </a:solidFill>
              </a:rPr>
              <a:t> involve cheap numerical computations, but require reading / writing a lot of data…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66177" y="4926352"/>
            <a:ext cx="8259646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800" dirty="0" smtClean="0">
                <a:solidFill>
                  <a:prstClr val="black"/>
                </a:solidFill>
              </a:rPr>
              <a:t>We need to use our IO aware cost models to think about performance here!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D2306-70C9-324C-AAE2-8E76E722212E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36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aphicFrame>
        <p:nvGraphicFramePr>
          <p:cNvPr id="6349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8858682"/>
              </p:ext>
            </p:extLst>
          </p:nvPr>
        </p:nvGraphicFramePr>
        <p:xfrm>
          <a:off x="4011612" y="3128869"/>
          <a:ext cx="4168775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8" name="Equation" r:id="rId4" imgW="1054100" imgH="254000" progId="Equation.3">
                  <p:embed/>
                </p:oleObj>
              </mc:Choice>
              <mc:Fallback>
                <p:oleObj name="Equation" r:id="rId4" imgW="10541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1612" y="3128869"/>
                        <a:ext cx="4168775" cy="1003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 panose="020F0302020204030204"/>
                </a:rPr>
                <a:t>Lecture 19  &gt;  Section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181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37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86050" y="3043385"/>
            <a:ext cx="68199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/>
              <a:t>Activity 19-1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61858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60790"/>
            <a:ext cx="8229600" cy="49828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 RDBMS UDA defined by 3 Functions</a:t>
            </a:r>
          </a:p>
          <a:p>
            <a:pPr marL="971550" lvl="1" indent="-514350">
              <a:buAutoNum type="arabicPeriod"/>
            </a:pPr>
            <a:r>
              <a:rPr lang="en-US" dirty="0" smtClean="0"/>
              <a:t>Initialize (State)</a:t>
            </a:r>
          </a:p>
          <a:p>
            <a:pPr marL="971550" lvl="1" indent="-514350">
              <a:buAutoNum type="arabicPeriod"/>
            </a:pPr>
            <a:r>
              <a:rPr lang="en-US" dirty="0" smtClean="0"/>
              <a:t>Transition(State, data)</a:t>
            </a:r>
          </a:p>
          <a:p>
            <a:pPr marL="971550" lvl="1" indent="-514350">
              <a:buAutoNum type="arabicPeriod"/>
            </a:pPr>
            <a:r>
              <a:rPr lang="en-US" dirty="0" smtClean="0"/>
              <a:t>Terminate(State)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D2306-70C9-324C-AAE2-8E76E722212E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38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81200" y="3512507"/>
            <a:ext cx="6667492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57150" defTabSz="457200"/>
            <a:r>
              <a:rPr lang="en-US" sz="3200" dirty="0">
                <a:solidFill>
                  <a:prstClr val="black"/>
                </a:solidFill>
              </a:rPr>
              <a:t>State in </a:t>
            </a:r>
            <a:r>
              <a:rPr lang="en-US" sz="3200" b="1" dirty="0">
                <a:solidFill>
                  <a:prstClr val="black"/>
                </a:solidFill>
              </a:rPr>
              <a:t>R</a:t>
            </a:r>
            <a:r>
              <a:rPr lang="en-US" sz="3200" baseline="30000" dirty="0">
                <a:solidFill>
                  <a:prstClr val="black"/>
                </a:solidFill>
              </a:rPr>
              <a:t>2</a:t>
            </a:r>
            <a:r>
              <a:rPr lang="en-US" sz="3200" b="1" baseline="30000" dirty="0">
                <a:solidFill>
                  <a:prstClr val="black"/>
                </a:solidFill>
              </a:rPr>
              <a:t> </a:t>
            </a:r>
            <a:r>
              <a:rPr lang="en-US" sz="3200" b="1" dirty="0">
                <a:solidFill>
                  <a:prstClr val="black"/>
                </a:solidFill>
              </a:rPr>
              <a:t> : </a:t>
            </a:r>
            <a:r>
              <a:rPr lang="en-US" sz="3200" dirty="0">
                <a:solidFill>
                  <a:prstClr val="black"/>
                </a:solidFill>
              </a:rPr>
              <a:t>(# terms, total)</a:t>
            </a:r>
          </a:p>
          <a:p>
            <a:pPr marL="57150" defTabSz="460375">
              <a:tabLst>
                <a:tab pos="3768725" algn="l"/>
              </a:tabLst>
            </a:pPr>
            <a:r>
              <a:rPr lang="en-US" sz="3200" dirty="0">
                <a:solidFill>
                  <a:prstClr val="black"/>
                </a:solidFill>
              </a:rPr>
              <a:t>Transition( </a:t>
            </a:r>
            <a:r>
              <a:rPr lang="en-US" sz="3200" dirty="0">
                <a:solidFill>
                  <a:prstClr val="black"/>
                </a:solidFill>
                <a:latin typeface="Times New Roman"/>
              </a:rPr>
              <a:t>(n, T), d </a:t>
            </a:r>
            <a:r>
              <a:rPr lang="en-US" sz="3200" dirty="0">
                <a:solidFill>
                  <a:prstClr val="black"/>
                </a:solidFill>
              </a:rPr>
              <a:t>) = </a:t>
            </a:r>
            <a:r>
              <a:rPr lang="en-US" sz="3200" dirty="0">
                <a:solidFill>
                  <a:prstClr val="black"/>
                </a:solidFill>
                <a:latin typeface="Times New Roman"/>
              </a:rPr>
              <a:t>(n, T) + (1,d) </a:t>
            </a:r>
          </a:p>
          <a:p>
            <a:pPr marL="57150" defTabSz="457200"/>
            <a:r>
              <a:rPr lang="en-US" sz="3200" dirty="0">
                <a:solidFill>
                  <a:prstClr val="black"/>
                </a:solidFill>
              </a:rPr>
              <a:t>Terminate( </a:t>
            </a:r>
            <a:r>
              <a:rPr lang="en-US" sz="3200" dirty="0">
                <a:solidFill>
                  <a:prstClr val="black"/>
                </a:solidFill>
                <a:latin typeface="Times New Roman"/>
              </a:rPr>
              <a:t>(</a:t>
            </a:r>
            <a:r>
              <a:rPr lang="en-US" sz="3200" dirty="0" err="1">
                <a:solidFill>
                  <a:prstClr val="black"/>
                </a:solidFill>
                <a:latin typeface="Times New Roman"/>
              </a:rPr>
              <a:t>n,T</a:t>
            </a:r>
            <a:r>
              <a:rPr lang="en-US" sz="3200" dirty="0">
                <a:solidFill>
                  <a:prstClr val="black"/>
                </a:solidFill>
                <a:latin typeface="Times New Roman"/>
              </a:rPr>
              <a:t>)</a:t>
            </a:r>
            <a:r>
              <a:rPr lang="en-US" sz="3200" dirty="0">
                <a:solidFill>
                  <a:prstClr val="black"/>
                </a:solidFill>
              </a:rPr>
              <a:t> )    = </a:t>
            </a:r>
            <a:r>
              <a:rPr lang="en-US" sz="3200" dirty="0">
                <a:solidFill>
                  <a:prstClr val="black"/>
                </a:solidFill>
                <a:latin typeface="Times New Roman"/>
              </a:rPr>
              <a:t>T/n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41858" y="3989562"/>
            <a:ext cx="130103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400" b="1" dirty="0">
                <a:solidFill>
                  <a:prstClr val="black"/>
                </a:solidFill>
              </a:rPr>
              <a:t>AVG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81200" y="5158332"/>
            <a:ext cx="6667492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57150" defTabSz="457200"/>
            <a:r>
              <a:rPr lang="en-US" sz="3200" dirty="0">
                <a:solidFill>
                  <a:prstClr val="black"/>
                </a:solidFill>
              </a:rPr>
              <a:t>State in </a:t>
            </a:r>
            <a:r>
              <a:rPr lang="en-US" sz="3200" b="1" dirty="0">
                <a:solidFill>
                  <a:prstClr val="black"/>
                </a:solidFill>
              </a:rPr>
              <a:t>R</a:t>
            </a:r>
            <a:r>
              <a:rPr lang="en-US" sz="3200" baseline="30000" dirty="0">
                <a:solidFill>
                  <a:prstClr val="black"/>
                </a:solidFill>
              </a:rPr>
              <a:t>d</a:t>
            </a:r>
            <a:r>
              <a:rPr lang="en-US" sz="3200" b="1" baseline="30000" dirty="0">
                <a:solidFill>
                  <a:prstClr val="black"/>
                </a:solidFill>
              </a:rPr>
              <a:t> </a:t>
            </a:r>
            <a:r>
              <a:rPr lang="en-US" sz="3200" b="1" dirty="0">
                <a:solidFill>
                  <a:prstClr val="black"/>
                </a:solidFill>
              </a:rPr>
              <a:t> : </a:t>
            </a:r>
            <a:r>
              <a:rPr lang="en-US" sz="3200" i="1" dirty="0">
                <a:solidFill>
                  <a:prstClr val="black"/>
                </a:solidFill>
              </a:rPr>
              <a:t>model  </a:t>
            </a:r>
            <a:r>
              <a:rPr lang="en-US" sz="3200" i="1" dirty="0">
                <a:solidFill>
                  <a:prstClr val="black"/>
                </a:solidFill>
                <a:latin typeface="Times New Roman"/>
              </a:rPr>
              <a:t>x</a:t>
            </a:r>
          </a:p>
          <a:p>
            <a:pPr marL="57150" defTabSz="457200"/>
            <a:r>
              <a:rPr lang="en-US" sz="3200" dirty="0">
                <a:solidFill>
                  <a:prstClr val="black"/>
                </a:solidFill>
              </a:rPr>
              <a:t>Transition( </a:t>
            </a:r>
            <a:r>
              <a:rPr lang="en-US" sz="3200" dirty="0">
                <a:solidFill>
                  <a:prstClr val="black"/>
                </a:solidFill>
                <a:latin typeface="Times New Roman"/>
              </a:rPr>
              <a:t>x, </a:t>
            </a:r>
            <a:r>
              <a:rPr lang="en-US" sz="3200" dirty="0" err="1">
                <a:solidFill>
                  <a:prstClr val="black"/>
                </a:solidFill>
                <a:latin typeface="Times New Roman"/>
              </a:rPr>
              <a:t>y</a:t>
            </a:r>
            <a:r>
              <a:rPr lang="en-US" sz="3200" baseline="-25000" dirty="0" err="1">
                <a:solidFill>
                  <a:prstClr val="black"/>
                </a:solidFill>
                <a:latin typeface="Times New Roman"/>
              </a:rPr>
              <a:t>j</a:t>
            </a:r>
            <a:r>
              <a:rPr lang="en-US" sz="3200" dirty="0">
                <a:solidFill>
                  <a:prstClr val="black"/>
                </a:solidFill>
                <a:latin typeface="Times New Roman"/>
              </a:rPr>
              <a:t> </a:t>
            </a:r>
            <a:r>
              <a:rPr lang="en-US" sz="3200" dirty="0">
                <a:solidFill>
                  <a:prstClr val="black"/>
                </a:solidFill>
              </a:rPr>
              <a:t>)       = </a:t>
            </a:r>
            <a:r>
              <a:rPr lang="en-US" sz="3200" dirty="0">
                <a:solidFill>
                  <a:prstClr val="black"/>
                </a:solidFill>
                <a:latin typeface="Times New Roman"/>
              </a:rPr>
              <a:t>x - </a:t>
            </a:r>
            <a:r>
              <a:rPr lang="en-US" sz="3200" dirty="0" err="1">
                <a:solidFill>
                  <a:prstClr val="black"/>
                </a:solidFill>
                <a:latin typeface="Symbol"/>
              </a:rPr>
              <a:t>a</a:t>
            </a:r>
            <a:r>
              <a:rPr lang="en-US" sz="3200" dirty="0" err="1">
                <a:solidFill>
                  <a:prstClr val="black"/>
                </a:solidFill>
                <a:latin typeface="Times New Roman"/>
              </a:rPr>
              <a:t>G</a:t>
            </a:r>
            <a:r>
              <a:rPr lang="en-US" sz="3200" dirty="0">
                <a:solidFill>
                  <a:prstClr val="black"/>
                </a:solidFill>
                <a:latin typeface="Times New Roman"/>
              </a:rPr>
              <a:t>(</a:t>
            </a:r>
            <a:r>
              <a:rPr lang="en-US" sz="3200" dirty="0" err="1">
                <a:solidFill>
                  <a:prstClr val="black"/>
                </a:solidFill>
                <a:latin typeface="Times New Roman"/>
              </a:rPr>
              <a:t>x,y</a:t>
            </a:r>
            <a:r>
              <a:rPr lang="en-US" sz="3200" baseline="-25000" dirty="0" err="1">
                <a:solidFill>
                  <a:prstClr val="black"/>
                </a:solidFill>
                <a:latin typeface="Times New Roman"/>
              </a:rPr>
              <a:t>j</a:t>
            </a:r>
            <a:r>
              <a:rPr lang="en-US" sz="3200" dirty="0">
                <a:solidFill>
                  <a:prstClr val="black"/>
                </a:solidFill>
                <a:latin typeface="Times New Roman"/>
              </a:rPr>
              <a:t>) </a:t>
            </a:r>
          </a:p>
          <a:p>
            <a:pPr marL="57150" defTabSz="457200">
              <a:tabLst>
                <a:tab pos="3768725" algn="l"/>
              </a:tabLst>
            </a:pPr>
            <a:r>
              <a:rPr lang="en-US" sz="3200" dirty="0">
                <a:solidFill>
                  <a:prstClr val="black"/>
                </a:solidFill>
              </a:rPr>
              <a:t>Terminate( </a:t>
            </a:r>
            <a:r>
              <a:rPr lang="en-US" sz="3200" dirty="0">
                <a:solidFill>
                  <a:prstClr val="black"/>
                </a:solidFill>
                <a:latin typeface="Times New Roman"/>
              </a:rPr>
              <a:t>x</a:t>
            </a:r>
            <a:r>
              <a:rPr lang="en-US" sz="3200" dirty="0">
                <a:solidFill>
                  <a:prstClr val="black"/>
                </a:solidFill>
              </a:rPr>
              <a:t> )          = </a:t>
            </a:r>
            <a:r>
              <a:rPr lang="en-US" sz="3200" dirty="0">
                <a:solidFill>
                  <a:prstClr val="black"/>
                </a:solidFill>
                <a:latin typeface="Times New Roman"/>
              </a:rPr>
              <a:t>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48692" y="5635387"/>
            <a:ext cx="18557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400" b="1" dirty="0" err="1">
                <a:solidFill>
                  <a:prstClr val="black"/>
                </a:solidFill>
              </a:rPr>
              <a:t>iGM</a:t>
            </a:r>
            <a:endParaRPr lang="en-US" sz="3400" b="1" dirty="0">
              <a:solidFill>
                <a:prstClr val="black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7103" y="0"/>
            <a:ext cx="487452" cy="48745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524000" y="261255"/>
            <a:ext cx="9144000" cy="9144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iGMs</a:t>
            </a:r>
            <a:r>
              <a:rPr lang="en-US" dirty="0" smtClean="0"/>
              <a:t> ≈ User Defined Aggregate (UDA)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 panose="020F0302020204030204"/>
                </a:rPr>
                <a:t>Lecture 19  &gt;  Section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683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7" grpId="0" animBg="1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1254"/>
            <a:ext cx="12192000" cy="914400"/>
          </a:xfrm>
        </p:spPr>
        <p:txBody>
          <a:bodyPr/>
          <a:lstStyle/>
          <a:p>
            <a:r>
              <a:rPr lang="en-US" dirty="0" smtClean="0"/>
              <a:t>Widely used…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D2306-70C9-324C-AAE2-8E76E722212E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39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977793" y="3784788"/>
            <a:ext cx="8229600" cy="117152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300" dirty="0" err="1">
                <a:solidFill>
                  <a:prstClr val="black"/>
                </a:solidFill>
              </a:rPr>
              <a:t>iGM</a:t>
            </a:r>
            <a:r>
              <a:rPr lang="en-US" sz="4300" dirty="0">
                <a:solidFill>
                  <a:prstClr val="black"/>
                </a:solidFill>
              </a:rPr>
              <a:t> can be integrated into existing </a:t>
            </a:r>
            <a:r>
              <a:rPr lang="en-US" sz="4300" dirty="0" smtClean="0">
                <a:solidFill>
                  <a:prstClr val="black"/>
                </a:solidFill>
              </a:rPr>
              <a:t>databases for free</a:t>
            </a:r>
            <a:r>
              <a:rPr lang="en-US" dirty="0" smtClean="0">
                <a:solidFill>
                  <a:prstClr val="black"/>
                </a:solidFill>
              </a:rPr>
              <a:t>.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77793" y="5110815"/>
            <a:ext cx="8229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800" b="1" dirty="0">
                <a:solidFill>
                  <a:prstClr val="black"/>
                </a:solidFill>
              </a:rPr>
              <a:t>Significance: </a:t>
            </a:r>
            <a:r>
              <a:rPr lang="en-US" sz="2800" dirty="0">
                <a:solidFill>
                  <a:prstClr val="black"/>
                </a:solidFill>
              </a:rPr>
              <a:t>Reuse DB internals for shuffling, compression, shared-nothing parallelism, and shared-memory allocators.</a:t>
            </a:r>
            <a:endParaRPr lang="en-US" sz="2800" b="1" dirty="0">
              <a:solidFill>
                <a:prstClr val="black"/>
              </a:solidFill>
            </a:endParaRPr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378" y="1982650"/>
            <a:ext cx="3321078" cy="760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818" y="1507427"/>
            <a:ext cx="911930" cy="17106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64" y="2137152"/>
            <a:ext cx="2216224" cy="451207"/>
          </a:xfrm>
          <a:prstGeom prst="rect">
            <a:avLst/>
          </a:prstGeom>
          <a:solidFill>
            <a:sysClr val="windowText" lastClr="000000">
              <a:lumMod val="50000"/>
              <a:lumOff val="50000"/>
            </a:sysClr>
          </a:solidFill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l="31818" t="20211" r="32441" b="19214"/>
          <a:stretch/>
        </p:blipFill>
        <p:spPr>
          <a:xfrm>
            <a:off x="9298087" y="1741018"/>
            <a:ext cx="1304294" cy="12434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0" name="Rectangle 1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 panose="020F0302020204030204"/>
                </a:rPr>
                <a:t>Lecture 19  &gt;  Section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901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Research Lecture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A taste of new applications driving research </a:t>
            </a:r>
            <a:r>
              <a:rPr lang="en-US" b="1" i="1" dirty="0" smtClean="0">
                <a:latin typeface="+mj-lt"/>
              </a:rPr>
              <a:t>(Dark Data)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A crash </a:t>
            </a:r>
            <a:r>
              <a:rPr lang="en-US" dirty="0">
                <a:latin typeface="+mj-lt"/>
              </a:rPr>
              <a:t>c</a:t>
            </a:r>
            <a:r>
              <a:rPr lang="en-US" dirty="0" smtClean="0">
                <a:latin typeface="+mj-lt"/>
              </a:rPr>
              <a:t>ourse in data analytics </a:t>
            </a:r>
            <a:r>
              <a:rPr lang="en-US" b="1" i="1" dirty="0" smtClean="0">
                <a:latin typeface="+mj-lt"/>
              </a:rPr>
              <a:t>(The Algorithm for </a:t>
            </a:r>
            <a:r>
              <a:rPr lang="en-US" b="1" i="1" smtClean="0">
                <a:latin typeface="+mj-lt"/>
              </a:rPr>
              <a:t>Big Data?)</a:t>
            </a:r>
            <a:endParaRPr lang="en-US" b="1" i="1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H</a:t>
            </a:r>
            <a:r>
              <a:rPr lang="en-US" dirty="0" smtClean="0">
                <a:latin typeface="+mj-lt"/>
              </a:rPr>
              <a:t>ardware trends driving analytics systems </a:t>
            </a:r>
          </a:p>
          <a:p>
            <a:pPr marL="0" indent="0">
              <a:buNone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19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742950" y="5648464"/>
            <a:ext cx="10706100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SHAMELESSLY BIASED BY MY GROUP’S WORK.</a:t>
            </a:r>
            <a:endParaRPr lang="en-US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0454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5118538"/>
            <a:ext cx="8610600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Font typeface="Arial"/>
              <a:buAutoNum type="arabicPeriod"/>
            </a:pPr>
            <a:r>
              <a:rPr lang="en-US" dirty="0" smtClean="0">
                <a:latin typeface="+mj-lt"/>
              </a:rPr>
              <a:t>Trends that impact Analytics</a:t>
            </a:r>
          </a:p>
          <a:p>
            <a:pPr marL="514350" indent="-514350">
              <a:buFont typeface="Arial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Arial"/>
              <a:buAutoNum type="arabicPeriod"/>
            </a:pPr>
            <a:r>
              <a:rPr lang="en-US" dirty="0" smtClean="0">
                <a:latin typeface="+mj-lt"/>
              </a:rPr>
              <a:t>Multicore</a:t>
            </a:r>
          </a:p>
          <a:p>
            <a:pPr marL="514350" indent="-514350">
              <a:buFont typeface="Arial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Arial"/>
              <a:buAutoNum type="arabicPeriod"/>
            </a:pPr>
            <a:r>
              <a:rPr lang="en-US" dirty="0" smtClean="0">
                <a:latin typeface="+mj-lt"/>
              </a:rPr>
              <a:t>NUMA</a:t>
            </a:r>
          </a:p>
          <a:p>
            <a:pPr marL="514350" indent="-514350">
              <a:buFont typeface="Arial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Arial"/>
              <a:buAutoNum type="arabicPeriod"/>
            </a:pPr>
            <a:r>
              <a:rPr lang="en-US" dirty="0" smtClean="0">
                <a:latin typeface="+mj-lt"/>
              </a:rPr>
              <a:t>SIMD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 Light" panose="020F03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 Light" panose="020F0302020204030204"/>
                </a:rPr>
                <a:t>Lecture 19  &gt;  Section 2</a:t>
              </a:r>
              <a:endParaRPr lang="en-US" sz="1400" b="1" i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 Light" panose="020F03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135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187380"/>
            <a:ext cx="8229600" cy="2483243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4000" dirty="0"/>
              <a:t>To get rid of </a:t>
            </a:r>
            <a:r>
              <a:rPr lang="en-US" sz="4000" b="1" dirty="0"/>
              <a:t>algorithms</a:t>
            </a:r>
            <a:r>
              <a:rPr lang="en-US" sz="4000" dirty="0"/>
              <a:t>,</a:t>
            </a:r>
            <a:br>
              <a:rPr lang="en-US" sz="4000" dirty="0"/>
            </a:br>
            <a:r>
              <a:rPr lang="en-US" sz="4000" dirty="0"/>
              <a:t>we need a </a:t>
            </a:r>
            <a:r>
              <a:rPr lang="en-US" sz="4000" b="1" dirty="0"/>
              <a:t>fast </a:t>
            </a:r>
            <a:r>
              <a:rPr lang="en-US" sz="4000" dirty="0"/>
              <a:t>engine….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2092409" y="5186424"/>
            <a:ext cx="8297444" cy="769431"/>
          </a:xfrm>
          <a:prstGeom prst="rect">
            <a:avLst/>
          </a:prstGeom>
        </p:spPr>
        <p:txBody>
          <a:bodyPr wrap="none" lIns="91430" tIns="45715" rIns="91430" bIns="45715">
            <a:spAutoFit/>
          </a:bodyPr>
          <a:lstStyle/>
          <a:p>
            <a:pPr defTabSz="457153"/>
            <a:r>
              <a:rPr lang="en-US" sz="4400" dirty="0">
                <a:solidFill>
                  <a:prstClr val="white"/>
                </a:solidFill>
              </a:rPr>
              <a:t>Modern </a:t>
            </a:r>
            <a:r>
              <a:rPr lang="en-US" sz="4400" b="1" dirty="0">
                <a:solidFill>
                  <a:prstClr val="white"/>
                </a:solidFill>
              </a:rPr>
              <a:t>hardware</a:t>
            </a:r>
            <a:r>
              <a:rPr lang="en-US" sz="4400" dirty="0">
                <a:solidFill>
                  <a:prstClr val="white"/>
                </a:solidFill>
              </a:rPr>
              <a:t> </a:t>
            </a:r>
            <a:r>
              <a:rPr lang="en-US" sz="4400">
                <a:solidFill>
                  <a:prstClr val="white"/>
                </a:solidFill>
              </a:rPr>
              <a:t>is amazing.</a:t>
            </a:r>
            <a:endParaRPr lang="en-US" sz="4400" dirty="0">
              <a:solidFill>
                <a:prstClr val="white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 panose="020F0302020204030204"/>
                </a:rPr>
                <a:t>Lecture 19  &gt;  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832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42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4000" y="859303"/>
            <a:ext cx="9281731" cy="6001633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marL="914400" indent="-914400" defTabSz="457153">
              <a:buFontTx/>
              <a:buAutoNum type="arabicPeriod"/>
            </a:pPr>
            <a:endParaRPr lang="en-US" sz="4800" b="1" dirty="0">
              <a:solidFill>
                <a:prstClr val="white"/>
              </a:solidFill>
            </a:endParaRPr>
          </a:p>
          <a:p>
            <a:pPr defTabSz="457153"/>
            <a:r>
              <a:rPr lang="en-US" sz="4800" b="1" dirty="0" smtClean="0">
                <a:solidFill>
                  <a:prstClr val="white"/>
                </a:solidFill>
              </a:rPr>
              <a:t>Statistical algorithms </a:t>
            </a:r>
            <a:r>
              <a:rPr lang="en-US" sz="4800" i="1" dirty="0" smtClean="0">
                <a:solidFill>
                  <a:prstClr val="white"/>
                </a:solidFill>
              </a:rPr>
              <a:t>have </a:t>
            </a:r>
            <a:r>
              <a:rPr lang="en-US" sz="4800" b="1" i="1" dirty="0" smtClean="0">
                <a:solidFill>
                  <a:prstClr val="white"/>
                </a:solidFill>
              </a:rPr>
              <a:t>relaxed</a:t>
            </a:r>
            <a:r>
              <a:rPr lang="en-US" sz="4800" i="1" dirty="0" smtClean="0">
                <a:solidFill>
                  <a:prstClr val="white"/>
                </a:solidFill>
              </a:rPr>
              <a:t> notions of correctness; </a:t>
            </a:r>
            <a:r>
              <a:rPr lang="en-US" sz="4800" i="1" dirty="0">
                <a:solidFill>
                  <a:prstClr val="white"/>
                </a:solidFill>
              </a:rPr>
              <a:t>l</a:t>
            </a:r>
            <a:r>
              <a:rPr lang="en-US" sz="4800" i="1" dirty="0" smtClean="0">
                <a:solidFill>
                  <a:prstClr val="white"/>
                </a:solidFill>
              </a:rPr>
              <a:t>eads to </a:t>
            </a:r>
            <a:r>
              <a:rPr lang="en-US" sz="4800" b="1" i="1" dirty="0" smtClean="0">
                <a:solidFill>
                  <a:prstClr val="white"/>
                </a:solidFill>
              </a:rPr>
              <a:t>new</a:t>
            </a:r>
            <a:r>
              <a:rPr lang="en-US" sz="4800" i="1" dirty="0" smtClean="0">
                <a:solidFill>
                  <a:prstClr val="white"/>
                </a:solidFill>
              </a:rPr>
              <a:t> </a:t>
            </a:r>
            <a:r>
              <a:rPr lang="en-US" sz="4800" b="1" i="1" dirty="0" smtClean="0">
                <a:solidFill>
                  <a:prstClr val="white"/>
                </a:solidFill>
              </a:rPr>
              <a:t>opportunities </a:t>
            </a:r>
            <a:r>
              <a:rPr lang="en-US" sz="4800" i="1" dirty="0" smtClean="0">
                <a:solidFill>
                  <a:prstClr val="white"/>
                </a:solidFill>
              </a:rPr>
              <a:t>for:</a:t>
            </a:r>
          </a:p>
          <a:p>
            <a:pPr marL="1143000" lvl="1" indent="-685800" defTabSz="457153">
              <a:buFont typeface="Arial" charset="0"/>
              <a:buChar char="•"/>
            </a:pPr>
            <a:r>
              <a:rPr lang="en-US" sz="4800" dirty="0" smtClean="0">
                <a:solidFill>
                  <a:prstClr val="white"/>
                </a:solidFill>
              </a:rPr>
              <a:t>Algorithms,</a:t>
            </a:r>
          </a:p>
          <a:p>
            <a:pPr marL="1143000" lvl="1" indent="-685800" defTabSz="457153">
              <a:buFont typeface="Arial" charset="0"/>
              <a:buChar char="•"/>
            </a:pPr>
            <a:r>
              <a:rPr lang="en-US" sz="4800" dirty="0" smtClean="0">
                <a:solidFill>
                  <a:prstClr val="white"/>
                </a:solidFill>
              </a:rPr>
              <a:t>Systems, and</a:t>
            </a:r>
          </a:p>
          <a:p>
            <a:pPr marL="1143000" lvl="1" indent="-685800" defTabSz="457153">
              <a:buFont typeface="Arial" charset="0"/>
              <a:buChar char="•"/>
            </a:pPr>
            <a:r>
              <a:rPr lang="en-US" sz="4800" dirty="0" smtClean="0">
                <a:solidFill>
                  <a:prstClr val="white"/>
                </a:solidFill>
              </a:rPr>
              <a:t>Hardware.</a:t>
            </a:r>
            <a:endParaRPr lang="en-US" sz="4800" dirty="0">
              <a:solidFill>
                <a:prstClr val="white"/>
              </a:solidFill>
            </a:endParaRPr>
          </a:p>
          <a:p>
            <a:pPr marL="914400" indent="-914400" defTabSz="457153">
              <a:buFontTx/>
              <a:buAutoNum type="arabicPeriod"/>
            </a:pPr>
            <a:endParaRPr lang="en-US" sz="4800" b="1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0" y="285752"/>
            <a:ext cx="9144000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91430" tIns="45715" rIns="91430" bIns="45715" rtlCol="0">
            <a:spAutoFit/>
          </a:bodyPr>
          <a:lstStyle/>
          <a:p>
            <a:pPr algn="ctr" defTabSz="457153"/>
            <a:r>
              <a:rPr lang="en-US" sz="4800" b="1" dirty="0" smtClean="0">
                <a:solidFill>
                  <a:prstClr val="black"/>
                </a:solidFill>
              </a:rPr>
              <a:t>Message</a:t>
            </a:r>
            <a:endParaRPr lang="en-US" sz="4800" b="1" dirty="0">
              <a:solidFill>
                <a:prstClr val="black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 panose="020F0302020204030204"/>
                </a:rPr>
                <a:t>Lecture 19  &gt;  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30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6701"/>
            <a:ext cx="12192000" cy="914400"/>
          </a:xfrm>
        </p:spPr>
        <p:txBody>
          <a:bodyPr/>
          <a:lstStyle/>
          <a:p>
            <a:r>
              <a:rPr lang="en-US" dirty="0" smtClean="0"/>
              <a:t>The Key Balance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43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665" y="1244280"/>
            <a:ext cx="2856051" cy="279329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87128" y="4114800"/>
            <a:ext cx="8417749" cy="2144520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algn="ctr" defTabSz="457153"/>
            <a:r>
              <a:rPr lang="en-US" sz="4400" b="1" dirty="0">
                <a:solidFill>
                  <a:prstClr val="black"/>
                </a:solidFill>
              </a:rPr>
              <a:t>Key Issue: </a:t>
            </a:r>
            <a:r>
              <a:rPr lang="en-US" sz="4400" dirty="0">
                <a:solidFill>
                  <a:prstClr val="black"/>
                </a:solidFill>
              </a:rPr>
              <a:t>Balance</a:t>
            </a:r>
            <a:r>
              <a:rPr lang="en-US" sz="4400" b="1" dirty="0">
                <a:solidFill>
                  <a:prstClr val="black"/>
                </a:solidFill>
              </a:rPr>
              <a:t> </a:t>
            </a:r>
          </a:p>
          <a:p>
            <a:pPr algn="ctr" defTabSz="457153"/>
            <a:r>
              <a:rPr lang="en-US" sz="4400" i="1" u="sng" dirty="0">
                <a:solidFill>
                  <a:prstClr val="black"/>
                </a:solidFill>
              </a:rPr>
              <a:t>Statistical</a:t>
            </a:r>
            <a:r>
              <a:rPr lang="en-US" sz="4400" i="1" dirty="0">
                <a:solidFill>
                  <a:prstClr val="black"/>
                </a:solidFill>
              </a:rPr>
              <a:t> versus </a:t>
            </a:r>
            <a:r>
              <a:rPr lang="en-US" sz="4400" i="1" u="sng" dirty="0">
                <a:solidFill>
                  <a:prstClr val="black"/>
                </a:solidFill>
              </a:rPr>
              <a:t>Hardware</a:t>
            </a:r>
            <a:r>
              <a:rPr lang="en-US" sz="4400" i="1" dirty="0">
                <a:solidFill>
                  <a:prstClr val="black"/>
                </a:solidFill>
              </a:rPr>
              <a:t> Efficiency</a:t>
            </a:r>
            <a:r>
              <a:rPr lang="en-US" sz="2800" b="1" i="1" dirty="0">
                <a:solidFill>
                  <a:prstClr val="black"/>
                </a:solidFill>
              </a:rPr>
              <a:t>. </a:t>
            </a:r>
          </a:p>
        </p:txBody>
      </p:sp>
      <p:sp>
        <p:nvSpPr>
          <p:cNvPr id="9" name="Rectangle 8"/>
          <p:cNvSpPr/>
          <p:nvPr/>
        </p:nvSpPr>
        <p:spPr>
          <a:xfrm>
            <a:off x="1524000" y="6502060"/>
            <a:ext cx="9144000" cy="369332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algn="ctr" defTabSz="457153"/>
            <a:r>
              <a:rPr lang="en-US" b="1" i="1" dirty="0">
                <a:solidFill>
                  <a:prstClr val="black"/>
                </a:solidFill>
              </a:rPr>
              <a:t>Ce Zhang </a:t>
            </a:r>
            <a:r>
              <a:rPr lang="en-US" i="1" dirty="0" err="1">
                <a:solidFill>
                  <a:prstClr val="black"/>
                </a:solidFill>
              </a:rPr>
              <a:t>DimmWitted</a:t>
            </a:r>
            <a:r>
              <a:rPr lang="en-US" i="1" dirty="0">
                <a:solidFill>
                  <a:prstClr val="black"/>
                </a:solidFill>
              </a:rPr>
              <a:t>: A Study of Main-Memory Statistical Analytics. </a:t>
            </a:r>
            <a:r>
              <a:rPr lang="en-US" dirty="0">
                <a:solidFill>
                  <a:prstClr val="black"/>
                </a:solidFill>
              </a:rPr>
              <a:t>VLDB14.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 panose="020F0302020204030204"/>
                </a:rPr>
                <a:t>Lecture 19  &gt;  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706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98134" y="880708"/>
            <a:ext cx="8461291" cy="3477865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algn="ctr" defTabSz="457153"/>
            <a:r>
              <a:rPr lang="en-US" sz="4400" dirty="0">
                <a:solidFill>
                  <a:prstClr val="white"/>
                </a:solidFill>
              </a:rPr>
              <a:t>Modern </a:t>
            </a:r>
            <a:r>
              <a:rPr lang="en-US" sz="4400" b="1" dirty="0">
                <a:solidFill>
                  <a:prstClr val="white"/>
                </a:solidFill>
              </a:rPr>
              <a:t>hardware</a:t>
            </a:r>
            <a:r>
              <a:rPr lang="en-US" sz="4400" dirty="0">
                <a:solidFill>
                  <a:prstClr val="white"/>
                </a:solidFill>
              </a:rPr>
              <a:t> is amazing in 3 major </a:t>
            </a:r>
            <a:r>
              <a:rPr lang="en-US" sz="4400" dirty="0" smtClean="0">
                <a:solidFill>
                  <a:prstClr val="white"/>
                </a:solidFill>
              </a:rPr>
              <a:t>trends for analytics: </a:t>
            </a:r>
            <a:endParaRPr lang="en-US" sz="4400" dirty="0">
              <a:solidFill>
                <a:prstClr val="white"/>
              </a:solidFill>
            </a:endParaRPr>
          </a:p>
          <a:p>
            <a:pPr defTabSz="457153"/>
            <a:r>
              <a:rPr lang="en-US" sz="4400" dirty="0">
                <a:solidFill>
                  <a:prstClr val="white"/>
                </a:solidFill>
              </a:rPr>
              <a:t>(1) </a:t>
            </a:r>
            <a:r>
              <a:rPr lang="en-US" sz="4400" b="1" dirty="0" smtClean="0">
                <a:solidFill>
                  <a:prstClr val="white"/>
                </a:solidFill>
              </a:rPr>
              <a:t>Multicore,</a:t>
            </a:r>
            <a:endParaRPr lang="en-US" sz="4400" dirty="0">
              <a:solidFill>
                <a:prstClr val="white"/>
              </a:solidFill>
            </a:endParaRPr>
          </a:p>
          <a:p>
            <a:pPr defTabSz="457153"/>
            <a:r>
              <a:rPr lang="en-US" sz="4400" dirty="0">
                <a:solidFill>
                  <a:prstClr val="white"/>
                </a:solidFill>
              </a:rPr>
              <a:t>(2) </a:t>
            </a:r>
            <a:r>
              <a:rPr lang="en-US" sz="4400" b="1" dirty="0">
                <a:solidFill>
                  <a:prstClr val="white"/>
                </a:solidFill>
              </a:rPr>
              <a:t>NUMA</a:t>
            </a:r>
            <a:r>
              <a:rPr lang="en-US" sz="4400" dirty="0">
                <a:solidFill>
                  <a:prstClr val="white"/>
                </a:solidFill>
              </a:rPr>
              <a:t>, and </a:t>
            </a:r>
          </a:p>
          <a:p>
            <a:pPr defTabSz="457153"/>
            <a:r>
              <a:rPr lang="en-US" sz="4400" dirty="0">
                <a:solidFill>
                  <a:prstClr val="white"/>
                </a:solidFill>
              </a:rPr>
              <a:t>(3) </a:t>
            </a:r>
            <a:r>
              <a:rPr lang="en-US" sz="4400" b="1" dirty="0">
                <a:solidFill>
                  <a:prstClr val="white"/>
                </a:solidFill>
              </a:rPr>
              <a:t>SIMD</a:t>
            </a:r>
            <a:r>
              <a:rPr lang="en-US" sz="4400" dirty="0">
                <a:solidFill>
                  <a:prstClr val="white"/>
                </a:solidFill>
              </a:rPr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" y="5613992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153"/>
            <a:r>
              <a:rPr lang="en-US" sz="4000" dirty="0">
                <a:solidFill>
                  <a:prstClr val="white"/>
                </a:solidFill>
              </a:rPr>
              <a:t>Message: </a:t>
            </a:r>
            <a:r>
              <a:rPr lang="en-US" sz="4000" b="1" dirty="0" smtClean="0">
                <a:solidFill>
                  <a:prstClr val="white"/>
                </a:solidFill>
              </a:rPr>
              <a:t>Relaxing consistency </a:t>
            </a:r>
            <a:r>
              <a:rPr lang="en-US" sz="4000" dirty="0" smtClean="0">
                <a:solidFill>
                  <a:prstClr val="white"/>
                </a:solidFill>
              </a:rPr>
              <a:t>allows major performance improvements</a:t>
            </a:r>
            <a:endParaRPr lang="en-US" sz="4000" dirty="0">
              <a:solidFill>
                <a:prstClr val="white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 panose="020F0302020204030204"/>
                </a:rPr>
                <a:t>Lecture 19  &gt;  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596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187380"/>
            <a:ext cx="8229600" cy="2483243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4000" dirty="0"/>
              <a:t>Trend 1: </a:t>
            </a:r>
            <a:r>
              <a:rPr lang="en-US" sz="4000" b="1" dirty="0" smtClean="0"/>
              <a:t>Multicore</a:t>
            </a:r>
            <a:br>
              <a:rPr lang="en-US" sz="4000" b="1" dirty="0" smtClean="0"/>
            </a:br>
            <a:r>
              <a:rPr lang="en-US" sz="4000" dirty="0" smtClean="0"/>
              <a:t>[NIPS11]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017" y="4284133"/>
            <a:ext cx="1975994" cy="13549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21" y="4284133"/>
            <a:ext cx="2017013" cy="14320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508" y="4275815"/>
            <a:ext cx="960264" cy="144039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 panose="020F0302020204030204"/>
                </a:rPr>
                <a:t>Lecture 19  &gt;  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913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6701"/>
            <a:ext cx="12192000" cy="914400"/>
          </a:xfrm>
        </p:spPr>
        <p:txBody>
          <a:bodyPr/>
          <a:lstStyle/>
          <a:p>
            <a:r>
              <a:rPr lang="en-US" dirty="0" smtClean="0"/>
              <a:t>Single Cores are not getting faster.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885" y="1102660"/>
            <a:ext cx="7000383" cy="48893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86885" y="6027004"/>
            <a:ext cx="70003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153"/>
            <a:r>
              <a:rPr lang="en-US" sz="2400" dirty="0">
                <a:solidFill>
                  <a:prstClr val="black"/>
                </a:solidFill>
              </a:rPr>
              <a:t>Chips </a:t>
            </a:r>
            <a:r>
              <a:rPr lang="en-US" sz="2400" smtClean="0">
                <a:solidFill>
                  <a:prstClr val="black"/>
                </a:solidFill>
              </a:rPr>
              <a:t>contain multiple cores</a:t>
            </a:r>
            <a:r>
              <a:rPr lang="en-US" sz="2400" dirty="0">
                <a:solidFill>
                  <a:prstClr val="black"/>
                </a:solidFill>
              </a:rPr>
              <a:t>, so throughput is increasing</a:t>
            </a:r>
            <a:r>
              <a:rPr lang="en-US" sz="2400" i="1" dirty="0" smtClean="0">
                <a:solidFill>
                  <a:prstClr val="black"/>
                </a:solidFill>
              </a:rPr>
              <a:t>… but need to rewrite </a:t>
            </a:r>
            <a:r>
              <a:rPr lang="en-US" sz="2400" i="1" dirty="0" err="1" smtClean="0">
                <a:solidFill>
                  <a:prstClr val="black"/>
                </a:solidFill>
              </a:rPr>
              <a:t>algos</a:t>
            </a:r>
            <a:r>
              <a:rPr lang="en-US" sz="2400" i="1" dirty="0" smtClean="0">
                <a:solidFill>
                  <a:prstClr val="black"/>
                </a:solidFill>
              </a:rPr>
              <a:t>!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98242" y="3657600"/>
            <a:ext cx="1468192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457153"/>
            <a:r>
              <a:rPr lang="en-US" sz="3000" dirty="0">
                <a:solidFill>
                  <a:prstClr val="black"/>
                </a:solidFill>
              </a:rPr>
              <a:t>Speed</a:t>
            </a:r>
          </a:p>
        </p:txBody>
      </p:sp>
      <p:sp>
        <p:nvSpPr>
          <p:cNvPr id="8" name="Rectangle 7"/>
          <p:cNvSpPr/>
          <p:nvPr/>
        </p:nvSpPr>
        <p:spPr>
          <a:xfrm>
            <a:off x="6443730" y="2163651"/>
            <a:ext cx="1918952" cy="33613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3"/>
            <a:r>
              <a:rPr lang="en-US" sz="6000" dirty="0">
                <a:solidFill>
                  <a:prstClr val="black"/>
                </a:solidFill>
              </a:rPr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647853" y="2911151"/>
            <a:ext cx="2388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CPUDB: </a:t>
            </a:r>
            <a:r>
              <a:rPr lang="en-US" b="1" dirty="0" err="1" smtClean="0"/>
              <a:t>Danowitz</a:t>
            </a:r>
            <a:r>
              <a:rPr lang="en-US" b="1" dirty="0" smtClean="0"/>
              <a:t> et al. CACM QUEUE 2012</a:t>
            </a:r>
            <a:endParaRPr lang="en-US" b="1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 panose="020F0302020204030204"/>
                </a:rPr>
                <a:t>Lecture 19  &gt;  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014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524001" y="3708114"/>
            <a:ext cx="9144000" cy="3149886"/>
          </a:xfrm>
          <a:prstGeom prst="rect">
            <a:avLst/>
          </a:prstGeom>
          <a:solidFill>
            <a:schemeClr val="accent1">
              <a:shade val="80000"/>
              <a:alpha val="20000"/>
            </a:schemeClr>
          </a:solidFill>
          <a:ln>
            <a:solidFill>
              <a:schemeClr val="accent1">
                <a:satMod val="105000"/>
                <a:alpha val="2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 defTabSz="457153"/>
            <a:endParaRPr lang="en-US">
              <a:solidFill>
                <a:prstClr val="white"/>
              </a:solidFill>
              <a:sym typeface="Times New Roman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5251"/>
            <a:ext cx="12192000" cy="914400"/>
          </a:xfrm>
        </p:spPr>
        <p:txBody>
          <a:bodyPr/>
          <a:lstStyle/>
          <a:p>
            <a:r>
              <a:rPr lang="en-US" dirty="0" smtClean="0"/>
              <a:t>Statistical Analytics Crash Course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47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/>
          </p:nvPr>
        </p:nvGraphicFramePr>
        <p:xfrm>
          <a:off x="6643689" y="937801"/>
          <a:ext cx="3092450" cy="148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5" name="Equation" r:id="rId3" imgW="952500" imgH="457200" progId="Equation.3">
                  <p:embed/>
                </p:oleObj>
              </mc:Choice>
              <mc:Fallback>
                <p:oleObj name="Equation" r:id="rId3" imgW="9525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3689" y="937801"/>
                        <a:ext cx="3092450" cy="1484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1524001" y="914400"/>
            <a:ext cx="4983479" cy="1477328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algn="ctr" defTabSz="457153"/>
            <a:r>
              <a:rPr lang="en-US" sz="3000" dirty="0">
                <a:solidFill>
                  <a:prstClr val="black"/>
                </a:solidFill>
                <a:ea typeface="ＭＳ Ｐゴシック" charset="0"/>
                <a:cs typeface="Times New Roman" charset="0"/>
                <a:sym typeface="Times New Roman" charset="0"/>
              </a:rPr>
              <a:t>Staggering amount of machine learning/stats can be written as:</a:t>
            </a:r>
          </a:p>
        </p:txBody>
      </p:sp>
      <p:sp>
        <p:nvSpPr>
          <p:cNvPr id="7" name="Rectangle 6"/>
          <p:cNvSpPr/>
          <p:nvPr/>
        </p:nvSpPr>
        <p:spPr>
          <a:xfrm>
            <a:off x="1524001" y="2422113"/>
            <a:ext cx="9144000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91430" tIns="45715" rIns="91430" bIns="45715">
            <a:spAutoFit/>
          </a:bodyPr>
          <a:lstStyle/>
          <a:p>
            <a:pPr algn="ctr" defTabSz="457153"/>
            <a:r>
              <a:rPr lang="en-US" sz="3000" dirty="0">
                <a:solidFill>
                  <a:prstClr val="black"/>
                </a:solidFill>
                <a:ea typeface="ＭＳ Ｐゴシック" charset="0"/>
                <a:cs typeface="Times New Roman" charset="0"/>
                <a:sym typeface="Times New Roman" charset="0"/>
              </a:rPr>
              <a:t>N (number of </a:t>
            </a:r>
            <a:r>
              <a:rPr lang="en-US" sz="3000" dirty="0" err="1">
                <a:solidFill>
                  <a:prstClr val="black"/>
                </a:solidFill>
                <a:ea typeface="ＭＳ Ｐゴシック" charset="0"/>
                <a:cs typeface="Times New Roman" charset="0"/>
                <a:sym typeface="Times New Roman" charset="0"/>
              </a:rPr>
              <a:t>y</a:t>
            </a:r>
            <a:r>
              <a:rPr lang="en-US" sz="3000" baseline="-25000" dirty="0" err="1">
                <a:solidFill>
                  <a:prstClr val="black"/>
                </a:solidFill>
                <a:ea typeface="ＭＳ Ｐゴシック" charset="0"/>
                <a:cs typeface="Times New Roman" charset="0"/>
                <a:sym typeface="Times New Roman" charset="0"/>
              </a:rPr>
              <a:t>i</a:t>
            </a:r>
            <a:r>
              <a:rPr lang="en-US" sz="3000" dirty="0" err="1">
                <a:solidFill>
                  <a:prstClr val="black"/>
                </a:solidFill>
                <a:ea typeface="ＭＳ Ｐゴシック" charset="0"/>
                <a:cs typeface="Times New Roman" charset="0"/>
                <a:sym typeface="Times New Roman" charset="0"/>
              </a:rPr>
              <a:t>s</a:t>
            </a:r>
            <a:r>
              <a:rPr lang="en-US" sz="3000" dirty="0">
                <a:solidFill>
                  <a:prstClr val="black"/>
                </a:solidFill>
                <a:ea typeface="ＭＳ Ｐゴシック" charset="0"/>
                <a:cs typeface="Times New Roman" charset="0"/>
                <a:sym typeface="Times New Roman" charset="0"/>
              </a:rPr>
              <a:t>, data) typically in the billions</a:t>
            </a:r>
          </a:p>
          <a:p>
            <a:pPr algn="ctr" defTabSz="457153"/>
            <a:r>
              <a:rPr lang="en-US" sz="2400" dirty="0">
                <a:solidFill>
                  <a:prstClr val="black"/>
                </a:solidFill>
                <a:ea typeface="ＭＳ Ｐゴシック" charset="0"/>
                <a:cs typeface="Times New Roman" charset="0"/>
                <a:sym typeface="Times New Roman" charset="0"/>
              </a:rPr>
              <a:t>Ex: Classification, Recommendation, Deep Learning.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1521305" y="4820256"/>
          <a:ext cx="5922962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6" name="Equation" r:id="rId5" imgW="1498600" imgH="254000" progId="Equation.3">
                  <p:embed/>
                </p:oleObj>
              </mc:Choice>
              <mc:Fallback>
                <p:oleObj name="Equation" r:id="rId5" imgW="14986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1305" y="4820256"/>
                        <a:ext cx="5922962" cy="1003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2149308" y="3708116"/>
            <a:ext cx="8054679" cy="1138773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algn="ctr" defTabSz="457153"/>
            <a:r>
              <a:rPr lang="en-US" sz="3400" i="1" dirty="0">
                <a:solidFill>
                  <a:prstClr val="black"/>
                </a:solidFill>
                <a:ea typeface="ＭＳ Ｐゴシック" charset="0"/>
                <a:cs typeface="Times New Roman" charset="0"/>
                <a:sym typeface="Times New Roman" charset="0"/>
              </a:rPr>
              <a:t>De facto </a:t>
            </a:r>
            <a:r>
              <a:rPr lang="en-US" sz="3400" dirty="0">
                <a:solidFill>
                  <a:prstClr val="black"/>
                </a:solidFill>
                <a:ea typeface="ＭＳ Ｐゴシック" charset="0"/>
                <a:cs typeface="Times New Roman" charset="0"/>
                <a:sym typeface="Times New Roman" charset="0"/>
              </a:rPr>
              <a:t>iteration to solve </a:t>
            </a:r>
          </a:p>
          <a:p>
            <a:pPr algn="ctr" defTabSz="457153"/>
            <a:r>
              <a:rPr lang="en-US" sz="3400" dirty="0">
                <a:solidFill>
                  <a:prstClr val="black"/>
                </a:solidFill>
                <a:ea typeface="ＭＳ Ｐゴシック" charset="0"/>
                <a:cs typeface="Times New Roman" charset="0"/>
                <a:sym typeface="Times New Roman" charset="0"/>
              </a:rPr>
              <a:t>large-scale problems: </a:t>
            </a:r>
            <a:r>
              <a:rPr lang="en-US" sz="3400" b="1" dirty="0">
                <a:solidFill>
                  <a:prstClr val="black"/>
                </a:solidFill>
                <a:ea typeface="ＭＳ Ｐゴシック" charset="0"/>
                <a:cs typeface="Times New Roman" charset="0"/>
                <a:sym typeface="Times New Roman" charset="0"/>
              </a:rPr>
              <a:t>SGD</a:t>
            </a:r>
            <a:r>
              <a:rPr lang="en-US" sz="3400" dirty="0">
                <a:solidFill>
                  <a:prstClr val="black"/>
                </a:solidFill>
                <a:ea typeface="ＭＳ Ｐゴシック" charset="0"/>
                <a:cs typeface="Times New Roman" charset="0"/>
                <a:sym typeface="Times New Roman" charset="0"/>
              </a:rPr>
              <a:t>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482244" y="4972407"/>
            <a:ext cx="2962025" cy="7565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 defTabSz="457153"/>
            <a:endParaRPr lang="en-US">
              <a:solidFill>
                <a:prstClr val="white"/>
              </a:solidFill>
              <a:sym typeface="Times New Roman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44269" y="4774859"/>
            <a:ext cx="3216919" cy="1384995"/>
          </a:xfrm>
          <a:prstGeom prst="rect">
            <a:avLst/>
          </a:prstGeom>
          <a:solidFill>
            <a:srgbClr val="FF0000">
              <a:alpha val="30000"/>
            </a:srgbClr>
          </a:solidFill>
          <a:ln w="38100">
            <a:solidFill>
              <a:srgbClr val="FF0000"/>
            </a:solidFill>
          </a:ln>
        </p:spPr>
        <p:txBody>
          <a:bodyPr wrap="square" lIns="91430" tIns="45715" rIns="91430" bIns="45715" rtlCol="0">
            <a:spAutoFit/>
          </a:bodyPr>
          <a:lstStyle/>
          <a:p>
            <a:pPr algn="ctr" defTabSz="457153"/>
            <a:r>
              <a:rPr lang="en-US" sz="2800" dirty="0">
                <a:solidFill>
                  <a:prstClr val="black"/>
                </a:solidFill>
                <a:ea typeface="ＭＳ Ｐゴシック" charset="0"/>
                <a:cs typeface="Times New Roman" charset="0"/>
                <a:sym typeface="Times New Roman" charset="0"/>
              </a:rPr>
              <a:t>Select one term, j, and estimate gradient. </a:t>
            </a:r>
          </a:p>
        </p:txBody>
      </p:sp>
      <p:sp>
        <p:nvSpPr>
          <p:cNvPr id="3" name="Rectangle 2"/>
          <p:cNvSpPr/>
          <p:nvPr/>
        </p:nvSpPr>
        <p:spPr>
          <a:xfrm>
            <a:off x="2396353" y="6035042"/>
            <a:ext cx="5047914" cy="615553"/>
          </a:xfrm>
          <a:prstGeom prst="rect">
            <a:avLst/>
          </a:prstGeom>
        </p:spPr>
        <p:txBody>
          <a:bodyPr wrap="none" lIns="91430" tIns="45715" rIns="91430" bIns="45715">
            <a:spAutoFit/>
          </a:bodyPr>
          <a:lstStyle/>
          <a:p>
            <a:pPr algn="ctr" defTabSz="457153"/>
            <a:r>
              <a:rPr lang="en-US" sz="3400" dirty="0">
                <a:solidFill>
                  <a:prstClr val="black"/>
                </a:solidFill>
                <a:ea typeface="ＭＳ Ｐゴシック" charset="0"/>
                <a:cs typeface="Times New Roman" charset="0"/>
                <a:sym typeface="Times New Roman" charset="0"/>
              </a:rPr>
              <a:t>Billions of tiny iterations.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 panose="020F0302020204030204"/>
                </a:rPr>
                <a:t>Lecture 19  &gt;  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94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1" grpId="0"/>
      <p:bldP spid="13" grpId="0" animBg="1"/>
      <p:bldP spid="14" grpId="0" animBg="1"/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6701"/>
            <a:ext cx="12192000" cy="914400"/>
          </a:xfrm>
        </p:spPr>
        <p:txBody>
          <a:bodyPr/>
          <a:lstStyle/>
          <a:p>
            <a:r>
              <a:rPr lang="en-US" dirty="0" smtClean="0"/>
              <a:t>How do we run SGD in Parallel?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48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2537029" y="1590637"/>
          <a:ext cx="5922962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1" name="Equation" r:id="rId3" imgW="1498600" imgH="254000" progId="Equation.3">
                  <p:embed/>
                </p:oleObj>
              </mc:Choice>
              <mc:Fallback>
                <p:oleObj name="Equation" r:id="rId3" imgW="14986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7029" y="1590637"/>
                        <a:ext cx="5922962" cy="1003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1916088" y="2605989"/>
            <a:ext cx="8104999" cy="1661993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defTabSz="457153"/>
            <a:r>
              <a:rPr lang="en-US" sz="3400" b="1" i="1" dirty="0">
                <a:solidFill>
                  <a:prstClr val="black"/>
                </a:solidFill>
                <a:ea typeface="ＭＳ Ｐゴシック" charset="0"/>
                <a:cs typeface="Times New Roman" charset="0"/>
                <a:sym typeface="Times New Roman" charset="0"/>
              </a:rPr>
              <a:t>Insane conflicts: </a:t>
            </a:r>
            <a:r>
              <a:rPr lang="en-US" sz="3400" dirty="0">
                <a:solidFill>
                  <a:prstClr val="black"/>
                </a:solidFill>
                <a:ea typeface="ＭＳ Ｐゴシック" charset="0"/>
                <a:cs typeface="Times New Roman" charset="0"/>
                <a:sym typeface="Times New Roman" charset="0"/>
              </a:rPr>
              <a:t>Billions of </a:t>
            </a:r>
            <a:r>
              <a:rPr lang="en-US" sz="3400" dirty="0" smtClean="0">
                <a:solidFill>
                  <a:prstClr val="black"/>
                </a:solidFill>
                <a:ea typeface="ＭＳ Ｐゴシック" charset="0"/>
                <a:cs typeface="Times New Roman" charset="0"/>
                <a:sym typeface="Times New Roman" charset="0"/>
              </a:rPr>
              <a:t>tiny jobs </a:t>
            </a:r>
            <a:r>
              <a:rPr lang="en-US" sz="3400" dirty="0">
                <a:solidFill>
                  <a:prstClr val="black"/>
                </a:solidFill>
                <a:ea typeface="ＭＳ Ｐゴシック" charset="0"/>
                <a:cs typeface="Times New Roman" charset="0"/>
                <a:sym typeface="Times New Roman" charset="0"/>
              </a:rPr>
              <a:t>(~100 </a:t>
            </a:r>
            <a:r>
              <a:rPr lang="en-US" sz="3400" dirty="0" smtClean="0">
                <a:solidFill>
                  <a:prstClr val="black"/>
                </a:solidFill>
                <a:ea typeface="ＭＳ Ｐゴシック" charset="0"/>
                <a:cs typeface="Times New Roman" charset="0"/>
                <a:sym typeface="Times New Roman" charset="0"/>
              </a:rPr>
              <a:t>instructions</a:t>
            </a:r>
            <a:r>
              <a:rPr lang="en-US" sz="3400" dirty="0">
                <a:solidFill>
                  <a:prstClr val="black"/>
                </a:solidFill>
                <a:ea typeface="ＭＳ Ｐゴシック" charset="0"/>
                <a:cs typeface="Times New Roman" charset="0"/>
                <a:sym typeface="Times New Roman" charset="0"/>
              </a:rPr>
              <a:t>)</a:t>
            </a:r>
            <a:r>
              <a:rPr lang="en-US" sz="3400" dirty="0" smtClean="0">
                <a:solidFill>
                  <a:prstClr val="black"/>
                </a:solidFill>
                <a:ea typeface="ＭＳ Ｐゴシック" charset="0"/>
                <a:cs typeface="Times New Roman" charset="0"/>
                <a:sym typeface="Times New Roman" charset="0"/>
              </a:rPr>
              <a:t>, </a:t>
            </a:r>
            <a:r>
              <a:rPr lang="en-US" sz="3400" dirty="0">
                <a:solidFill>
                  <a:prstClr val="black"/>
                </a:solidFill>
                <a:ea typeface="ＭＳ Ｐゴシック" charset="0"/>
                <a:cs typeface="Times New Roman" charset="0"/>
                <a:sym typeface="Times New Roman" charset="0"/>
              </a:rPr>
              <a:t>RW conflicts on </a:t>
            </a:r>
            <a:r>
              <a:rPr lang="en-US" sz="3400" i="1" dirty="0">
                <a:solidFill>
                  <a:prstClr val="black"/>
                </a:solidFill>
                <a:latin typeface="Times New Roman"/>
                <a:ea typeface="ＭＳ Ｐゴシック" charset="0"/>
                <a:cs typeface="Times New Roman"/>
                <a:sym typeface="Times New Roman" charset="0"/>
              </a:rPr>
              <a:t>x</a:t>
            </a:r>
            <a:r>
              <a:rPr lang="en-US" sz="3400" dirty="0">
                <a:solidFill>
                  <a:prstClr val="black"/>
                </a:solidFill>
                <a:ea typeface="ＭＳ Ｐゴシック" charset="0"/>
                <a:cs typeface="Times New Roman" charset="0"/>
                <a:sym typeface="Times New Roman" charset="0"/>
              </a:rPr>
              <a:t>, which is called </a:t>
            </a:r>
            <a:r>
              <a:rPr lang="en-US" sz="3400" b="1" dirty="0">
                <a:solidFill>
                  <a:prstClr val="black"/>
                </a:solidFill>
                <a:ea typeface="ＭＳ Ｐゴシック" charset="0"/>
                <a:cs typeface="Times New Roman" charset="0"/>
                <a:sym typeface="Times New Roman" charset="0"/>
              </a:rPr>
              <a:t>the model.</a:t>
            </a:r>
            <a:r>
              <a:rPr lang="en-US" sz="3400" dirty="0">
                <a:solidFill>
                  <a:prstClr val="black"/>
                </a:solidFill>
                <a:ea typeface="ＭＳ Ｐゴシック" charset="0"/>
                <a:cs typeface="Times New Roman" charset="0"/>
                <a:sym typeface="Times New Roman" charset="0"/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1916088" y="1193153"/>
            <a:ext cx="6059575" cy="523220"/>
          </a:xfrm>
          <a:prstGeom prst="rect">
            <a:avLst/>
          </a:prstGeom>
        </p:spPr>
        <p:txBody>
          <a:bodyPr wrap="none" lIns="91430" tIns="45715" rIns="91430" bIns="45715">
            <a:spAutoFit/>
          </a:bodyPr>
          <a:lstStyle/>
          <a:p>
            <a:pPr defTabSz="457153"/>
            <a:r>
              <a:rPr lang="en-US" sz="2800" b="1" i="1" dirty="0">
                <a:solidFill>
                  <a:prstClr val="black"/>
                </a:solidFill>
                <a:ea typeface="ＭＳ Ｐゴシック" charset="0"/>
                <a:cs typeface="Times New Roman" charset="0"/>
                <a:sym typeface="Times New Roman" charset="0"/>
              </a:rPr>
              <a:t>Data Systems Perspective of SGD.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2820" y="4434842"/>
            <a:ext cx="9634653" cy="11387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91430" tIns="45715" rIns="91430" bIns="45715" rtlCol="0">
            <a:spAutoFit/>
          </a:bodyPr>
          <a:lstStyle/>
          <a:p>
            <a:pPr algn="ctr" defTabSz="457153"/>
            <a:r>
              <a:rPr lang="en-US" sz="3400" dirty="0">
                <a:solidFill>
                  <a:prstClr val="black"/>
                </a:solidFill>
                <a:ea typeface="ＭＳ Ｐゴシック" charset="0"/>
                <a:cs typeface="Times New Roman" charset="0"/>
                <a:sym typeface="Times New Roman" charset="0"/>
              </a:rPr>
              <a:t>How can we hope to speed this up with parallelism</a:t>
            </a:r>
            <a:r>
              <a:rPr lang="en-US" sz="3400" dirty="0" smtClean="0">
                <a:solidFill>
                  <a:prstClr val="black"/>
                </a:solidFill>
                <a:ea typeface="ＭＳ Ｐゴシック" charset="0"/>
                <a:cs typeface="Times New Roman" charset="0"/>
                <a:sym typeface="Times New Roman" charset="0"/>
              </a:rPr>
              <a:t>? </a:t>
            </a:r>
            <a:r>
              <a:rPr lang="en-US" sz="3400" dirty="0" err="1" smtClean="0">
                <a:solidFill>
                  <a:prstClr val="black"/>
                </a:solidFill>
                <a:ea typeface="ＭＳ Ｐゴシック" charset="0"/>
                <a:cs typeface="Times New Roman" charset="0"/>
                <a:sym typeface="Times New Roman" charset="0"/>
              </a:rPr>
              <a:t>Serializability</a:t>
            </a:r>
            <a:r>
              <a:rPr lang="en-US" sz="3400" dirty="0" smtClean="0">
                <a:solidFill>
                  <a:prstClr val="black"/>
                </a:solidFill>
                <a:ea typeface="ＭＳ Ｐゴシック" charset="0"/>
                <a:cs typeface="Times New Roman" charset="0"/>
                <a:sym typeface="Times New Roman" charset="0"/>
              </a:rPr>
              <a:t>?</a:t>
            </a:r>
            <a:endParaRPr lang="en-US" sz="3400" dirty="0">
              <a:solidFill>
                <a:prstClr val="black"/>
              </a:solidFill>
              <a:ea typeface="ＭＳ Ｐゴシック" charset="0"/>
              <a:cs typeface="Times New Roman" charset="0"/>
              <a:sym typeface="Times New Roman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92820" y="5760722"/>
            <a:ext cx="9634653" cy="6155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91430" tIns="45715" rIns="91430" bIns="45715" rtlCol="0">
            <a:spAutoFit/>
          </a:bodyPr>
          <a:lstStyle/>
          <a:p>
            <a:pPr algn="ctr" defTabSz="457153"/>
            <a:r>
              <a:rPr lang="en-US" sz="3400" b="1" smtClean="0">
                <a:solidFill>
                  <a:prstClr val="black"/>
                </a:solidFill>
                <a:ea typeface="ＭＳ Ｐゴシック" charset="0"/>
                <a:cs typeface="Times New Roman" charset="0"/>
                <a:sym typeface="Times New Roman" charset="0"/>
              </a:rPr>
              <a:t>Multiple cores </a:t>
            </a:r>
            <a:r>
              <a:rPr lang="en-US" sz="3400" dirty="0" smtClean="0">
                <a:solidFill>
                  <a:prstClr val="black"/>
                </a:solidFill>
                <a:ea typeface="ＭＳ Ｐゴシック" charset="0"/>
                <a:cs typeface="Times New Roman" charset="0"/>
                <a:sym typeface="Times New Roman" charset="0"/>
              </a:rPr>
              <a:t>need locks </a:t>
            </a:r>
            <a:r>
              <a:rPr lang="en-US" sz="3400" dirty="0">
                <a:solidFill>
                  <a:prstClr val="black"/>
                </a:solidFill>
                <a:ea typeface="ＭＳ Ｐゴシック" charset="0"/>
                <a:cs typeface="Times New Roman" charset="0"/>
                <a:sym typeface="Times New Roman" charset="0"/>
              </a:rPr>
              <a:t>to communicate!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 panose="020F0302020204030204"/>
                </a:rPr>
                <a:t>Lecture 19  &gt;  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9991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7651"/>
            <a:ext cx="12192000" cy="914400"/>
          </a:xfrm>
        </p:spPr>
        <p:txBody>
          <a:bodyPr/>
          <a:lstStyle/>
          <a:p>
            <a:r>
              <a:rPr lang="en-US" dirty="0" smtClean="0"/>
              <a:t>How do we run SGD in Parallel?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49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1332" y="2941319"/>
            <a:ext cx="8086598" cy="16619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91430" tIns="45715" rIns="91430" bIns="45715" rtlCol="0">
            <a:spAutoFit/>
          </a:bodyPr>
          <a:lstStyle/>
          <a:p>
            <a:pPr defTabSz="457153"/>
            <a:r>
              <a:rPr lang="en-US" sz="3400" b="1" dirty="0" err="1">
                <a:solidFill>
                  <a:prstClr val="black"/>
                </a:solidFill>
              </a:rPr>
              <a:t>Thm</a:t>
            </a:r>
            <a:r>
              <a:rPr lang="en-US" sz="3400" b="1" dirty="0">
                <a:solidFill>
                  <a:prstClr val="black"/>
                </a:solidFill>
              </a:rPr>
              <a:t>: </a:t>
            </a:r>
            <a:r>
              <a:rPr lang="en-US" sz="3400" dirty="0">
                <a:solidFill>
                  <a:prstClr val="black"/>
                </a:solidFill>
              </a:rPr>
              <a:t>If we do </a:t>
            </a:r>
            <a:r>
              <a:rPr lang="en-US" sz="3400" b="1" i="1" dirty="0">
                <a:solidFill>
                  <a:prstClr val="black"/>
                </a:solidFill>
              </a:rPr>
              <a:t>no locking</a:t>
            </a:r>
            <a:r>
              <a:rPr lang="en-US" sz="3400" dirty="0">
                <a:solidFill>
                  <a:prstClr val="black"/>
                </a:solidFill>
              </a:rPr>
              <a:t>, SGD still converges to right answer—at essentially the same theoretical rate!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5983" y="1358479"/>
            <a:ext cx="10917333" cy="11387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91430" tIns="45715" rIns="91430" bIns="45715" rtlCol="0">
            <a:spAutoFit/>
          </a:bodyPr>
          <a:lstStyle/>
          <a:p>
            <a:pPr algn="ctr" defTabSz="457153"/>
            <a:r>
              <a:rPr lang="en-US" sz="3400" b="1" dirty="0">
                <a:solidFill>
                  <a:prstClr val="black"/>
                </a:solidFill>
              </a:rPr>
              <a:t>High-level idea</a:t>
            </a:r>
            <a:r>
              <a:rPr lang="en-US" sz="3400" dirty="0">
                <a:solidFill>
                  <a:prstClr val="black"/>
                </a:solidFill>
              </a:rPr>
              <a:t>: Go </a:t>
            </a:r>
            <a:r>
              <a:rPr lang="en-US" sz="3400" dirty="0" err="1">
                <a:solidFill>
                  <a:prstClr val="black"/>
                </a:solidFill>
              </a:rPr>
              <a:t>Hogwild</a:t>
            </a:r>
            <a:r>
              <a:rPr lang="en-US" sz="3400" dirty="0">
                <a:solidFill>
                  <a:prstClr val="black"/>
                </a:solidFill>
              </a:rPr>
              <a:t>! </a:t>
            </a:r>
            <a:r>
              <a:rPr lang="en-US" sz="3400" dirty="0" smtClean="0">
                <a:solidFill>
                  <a:prstClr val="black"/>
                </a:solidFill>
              </a:rPr>
              <a:t>(comment out the locks!) answer </a:t>
            </a:r>
            <a:r>
              <a:rPr lang="en-US" sz="3400" dirty="0">
                <a:solidFill>
                  <a:prstClr val="black"/>
                </a:solidFill>
              </a:rPr>
              <a:t>is only </a:t>
            </a:r>
            <a:r>
              <a:rPr lang="en-US" sz="3400" i="1" dirty="0">
                <a:solidFill>
                  <a:prstClr val="black"/>
                </a:solidFill>
              </a:rPr>
              <a:t>statistically</a:t>
            </a:r>
            <a:r>
              <a:rPr lang="en-US" sz="3400" dirty="0">
                <a:solidFill>
                  <a:prstClr val="black"/>
                </a:solidFill>
              </a:rPr>
              <a:t> correct.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12930" y="4618019"/>
            <a:ext cx="8105000" cy="1200318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defTabSz="457153"/>
            <a:r>
              <a:rPr lang="en-US" sz="2400" b="1" dirty="0" err="1">
                <a:solidFill>
                  <a:prstClr val="black"/>
                </a:solidFill>
              </a:rPr>
              <a:t>Hogwild</a:t>
            </a:r>
            <a:r>
              <a:rPr lang="en-US" sz="2400" dirty="0">
                <a:solidFill>
                  <a:prstClr val="black"/>
                </a:solidFill>
              </a:rPr>
              <a:t>! [</a:t>
            </a:r>
            <a:r>
              <a:rPr lang="en-US" sz="2400" dirty="0" err="1">
                <a:solidFill>
                  <a:srgbClr val="FF0000"/>
                </a:solidFill>
              </a:rPr>
              <a:t>Niu</a:t>
            </a:r>
            <a:r>
              <a:rPr lang="en-US" sz="2400" dirty="0">
                <a:solidFill>
                  <a:prstClr val="black"/>
                </a:solidFill>
              </a:rPr>
              <a:t>, </a:t>
            </a:r>
            <a:r>
              <a:rPr lang="en-US" sz="2400" dirty="0" err="1">
                <a:solidFill>
                  <a:prstClr val="black"/>
                </a:solidFill>
              </a:rPr>
              <a:t>Recht</a:t>
            </a:r>
            <a:r>
              <a:rPr lang="en-US" sz="2400" dirty="0">
                <a:solidFill>
                  <a:prstClr val="black"/>
                </a:solidFill>
              </a:rPr>
              <a:t>, </a:t>
            </a:r>
            <a:r>
              <a:rPr lang="en-US" sz="2400" b="1" dirty="0">
                <a:solidFill>
                  <a:prstClr val="black"/>
                </a:solidFill>
              </a:rPr>
              <a:t>Ré, </a:t>
            </a:r>
            <a:r>
              <a:rPr lang="en-US" sz="2400" dirty="0">
                <a:solidFill>
                  <a:prstClr val="black"/>
                </a:solidFill>
              </a:rPr>
              <a:t>Wright NIPS11]</a:t>
            </a:r>
          </a:p>
          <a:p>
            <a:pPr defTabSz="457153"/>
            <a:r>
              <a:rPr lang="en-US" sz="2400" b="1" dirty="0" err="1">
                <a:solidFill>
                  <a:prstClr val="black"/>
                </a:solidFill>
              </a:rPr>
              <a:t>AsySCD</a:t>
            </a:r>
            <a:r>
              <a:rPr lang="en-US" sz="2400" dirty="0">
                <a:solidFill>
                  <a:prstClr val="black"/>
                </a:solidFill>
              </a:rPr>
              <a:t> [</a:t>
            </a:r>
            <a:r>
              <a:rPr lang="en-US" sz="2400" dirty="0">
                <a:solidFill>
                  <a:srgbClr val="FF0000"/>
                </a:solidFill>
              </a:rPr>
              <a:t>Liu</a:t>
            </a:r>
            <a:r>
              <a:rPr lang="en-US" sz="2400" dirty="0">
                <a:solidFill>
                  <a:prstClr val="black"/>
                </a:solidFill>
              </a:rPr>
              <a:t>, Wright et al.  ICML14, JMLR14]</a:t>
            </a:r>
          </a:p>
          <a:p>
            <a:pPr defTabSz="457153"/>
            <a:r>
              <a:rPr lang="en-US" sz="2400" b="1" dirty="0" err="1">
                <a:solidFill>
                  <a:prstClr val="black"/>
                </a:solidFill>
              </a:rPr>
              <a:t>Buckwild</a:t>
            </a:r>
            <a:r>
              <a:rPr lang="en-US" sz="2400" b="1" dirty="0">
                <a:solidFill>
                  <a:prstClr val="black"/>
                </a:solidFill>
              </a:rPr>
              <a:t>! </a:t>
            </a:r>
            <a:r>
              <a:rPr lang="en-US" sz="2400" dirty="0">
                <a:solidFill>
                  <a:prstClr val="black"/>
                </a:solidFill>
              </a:rPr>
              <a:t>[</a:t>
            </a:r>
            <a:r>
              <a:rPr lang="en-US" sz="2400" dirty="0">
                <a:solidFill>
                  <a:srgbClr val="FF0000"/>
                </a:solidFill>
              </a:rPr>
              <a:t>De Sa</a:t>
            </a:r>
            <a:r>
              <a:rPr lang="en-US" sz="2400" dirty="0">
                <a:solidFill>
                  <a:prstClr val="black"/>
                </a:solidFill>
              </a:rPr>
              <a:t>, </a:t>
            </a:r>
            <a:r>
              <a:rPr lang="en-US" sz="2400" dirty="0" err="1">
                <a:solidFill>
                  <a:prstClr val="black"/>
                </a:solidFill>
              </a:rPr>
              <a:t>Olukotun</a:t>
            </a:r>
            <a:r>
              <a:rPr lang="en-US" sz="2400" dirty="0">
                <a:solidFill>
                  <a:prstClr val="black"/>
                </a:solidFill>
              </a:rPr>
              <a:t>, Ré NIPS15]</a:t>
            </a:r>
            <a:endParaRPr lang="en-US" sz="2400" b="1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31334" y="5823127"/>
            <a:ext cx="8104999" cy="954107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 defTabSz="457153"/>
            <a:r>
              <a:rPr lang="en-US" sz="2800" dirty="0">
                <a:solidFill>
                  <a:prstClr val="black"/>
                </a:solidFill>
              </a:rPr>
              <a:t>Technical conditions on ratio of processors, delays, (semantic) </a:t>
            </a:r>
            <a:r>
              <a:rPr lang="en-US" sz="2800" dirty="0" err="1">
                <a:solidFill>
                  <a:prstClr val="black"/>
                </a:solidFill>
              </a:rPr>
              <a:t>sparsity</a:t>
            </a:r>
            <a:r>
              <a:rPr lang="en-US" sz="2800" dirty="0">
                <a:solidFill>
                  <a:prstClr val="black"/>
                </a:solidFill>
              </a:rPr>
              <a:t>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 panose="020F0302020204030204"/>
                </a:rPr>
                <a:t>Lecture 19  &gt;  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565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3161150"/>
            <a:ext cx="8610600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Font typeface="Arial"/>
              <a:buAutoNum type="arabicPeriod"/>
            </a:pPr>
            <a:r>
              <a:rPr lang="en-US" dirty="0" smtClean="0">
                <a:latin typeface="+mj-lt"/>
              </a:rPr>
              <a:t>Dark Data Systems &amp; </a:t>
            </a:r>
            <a:r>
              <a:rPr lang="en-US" dirty="0" err="1" smtClean="0">
                <a:latin typeface="+mj-lt"/>
              </a:rPr>
              <a:t>DeepDive</a:t>
            </a:r>
            <a:endParaRPr lang="en-US" dirty="0" smtClean="0">
              <a:latin typeface="+mj-lt"/>
            </a:endParaRPr>
          </a:p>
          <a:p>
            <a:pPr marL="514350" indent="-514350">
              <a:buFont typeface="Arial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Arial"/>
              <a:buAutoNum type="arabicPeriod"/>
            </a:pPr>
            <a:r>
              <a:rPr lang="en-US" dirty="0" smtClean="0">
                <a:latin typeface="+mj-lt"/>
              </a:rPr>
              <a:t>ACTIVITY: Ask me questions!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19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588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Cortana</a:t>
            </a:r>
            <a:r>
              <a:rPr lang="en-US" smtClean="0"/>
              <a:t>: Microsoft’s </a:t>
            </a:r>
            <a:r>
              <a:rPr lang="en-US" dirty="0" smtClean="0"/>
              <a:t>Digital Assistant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609516"/>
            <a:ext cx="5080000" cy="3390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2" y="1657684"/>
            <a:ext cx="8060827" cy="9518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0" y="6222390"/>
            <a:ext cx="5588000" cy="307777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defTabSz="457153"/>
            <a:r>
              <a:rPr lang="en-US" sz="1400" dirty="0">
                <a:solidFill>
                  <a:prstClr val="white"/>
                </a:solidFill>
              </a:rPr>
              <a:t>http://</a:t>
            </a:r>
            <a:r>
              <a:rPr lang="en-US" sz="1400" dirty="0" err="1">
                <a:solidFill>
                  <a:prstClr val="white"/>
                </a:solidFill>
              </a:rPr>
              <a:t>www.wired.com</a:t>
            </a:r>
            <a:r>
              <a:rPr lang="en-US" sz="1400" dirty="0">
                <a:solidFill>
                  <a:prstClr val="white"/>
                </a:solidFill>
              </a:rPr>
              <a:t>/2014/07/</a:t>
            </a:r>
            <a:r>
              <a:rPr lang="en-US" sz="1400" dirty="0" err="1">
                <a:solidFill>
                  <a:prstClr val="white"/>
                </a:solidFill>
              </a:rPr>
              <a:t>microsoft-adam</a:t>
            </a:r>
            <a:r>
              <a:rPr lang="en-US" sz="1400" dirty="0">
                <a:solidFill>
                  <a:prstClr val="white"/>
                </a:solidFill>
              </a:rPr>
              <a:t>/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10146" y="4339489"/>
            <a:ext cx="4064000" cy="1661993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 defTabSz="457153"/>
            <a:r>
              <a:rPr lang="en-US" sz="3400" i="1" dirty="0">
                <a:solidFill>
                  <a:prstClr val="white"/>
                </a:solidFill>
              </a:rPr>
              <a:t>“…using a technology called, of all things, </a:t>
            </a:r>
            <a:r>
              <a:rPr lang="en-US" sz="3400" b="1" i="1" dirty="0" err="1">
                <a:solidFill>
                  <a:prstClr val="white"/>
                </a:solidFill>
              </a:rPr>
              <a:t>Hogwild</a:t>
            </a:r>
            <a:r>
              <a:rPr lang="en-US" sz="3400" b="1" i="1" dirty="0">
                <a:solidFill>
                  <a:prstClr val="white"/>
                </a:solidFill>
              </a:rPr>
              <a:t>!”</a:t>
            </a:r>
          </a:p>
        </p:txBody>
      </p:sp>
      <p:sp>
        <p:nvSpPr>
          <p:cNvPr id="3" name="Rectangle 2"/>
          <p:cNvSpPr/>
          <p:nvPr/>
        </p:nvSpPr>
        <p:spPr>
          <a:xfrm>
            <a:off x="1524000" y="6376277"/>
            <a:ext cx="9144000" cy="369332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defTabSz="457153">
              <a:defRPr/>
            </a:pPr>
            <a:r>
              <a:rPr lang="en-US" dirty="0">
                <a:solidFill>
                  <a:prstClr val="white"/>
                </a:solidFill>
              </a:rPr>
              <a:t>h</a:t>
            </a:r>
            <a:r>
              <a:rPr lang="en-US" sz="1400" dirty="0">
                <a:solidFill>
                  <a:prstClr val="white"/>
                </a:solidFill>
              </a:rPr>
              <a:t>ttp://</a:t>
            </a:r>
            <a:r>
              <a:rPr lang="en-US" sz="1400" dirty="0" err="1">
                <a:solidFill>
                  <a:prstClr val="white"/>
                </a:solidFill>
              </a:rPr>
              <a:t>www.geekwire.com</a:t>
            </a:r>
            <a:r>
              <a:rPr lang="en-US" sz="1400" dirty="0">
                <a:solidFill>
                  <a:prstClr val="white"/>
                </a:solidFill>
              </a:rPr>
              <a:t>/2014/artificial-intelligence-breakthrough-microsofts-project-adam-identifies-dog-breeds/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10147" y="2609518"/>
            <a:ext cx="3931920" cy="1384995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defTabSz="457153"/>
            <a:r>
              <a:rPr lang="en-US" sz="2800" i="1" dirty="0">
                <a:solidFill>
                  <a:prstClr val="white"/>
                </a:solidFill>
              </a:rPr>
              <a:t>All web companies have similar: image rec, voice, mobile, search, etc.</a:t>
            </a:r>
          </a:p>
        </p:txBody>
      </p:sp>
    </p:spTree>
    <p:extLst>
      <p:ext uri="{BB962C8B-B14F-4D97-AF65-F5344CB8AC3E}">
        <p14:creationId xmlns:p14="http://schemas.microsoft.com/office/powerpoint/2010/main" val="204327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larger trend?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51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88816" y="2350736"/>
            <a:ext cx="8579889" cy="2031325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 defTabSz="457153"/>
            <a:r>
              <a:rPr lang="en-US" sz="4200" dirty="0">
                <a:solidFill>
                  <a:prstClr val="black"/>
                </a:solidFill>
              </a:rPr>
              <a:t>Relaxing </a:t>
            </a:r>
            <a:r>
              <a:rPr lang="en-US" sz="4200" b="1" dirty="0">
                <a:solidFill>
                  <a:prstClr val="black"/>
                </a:solidFill>
              </a:rPr>
              <a:t>consistency</a:t>
            </a:r>
            <a:r>
              <a:rPr lang="en-US" sz="4200" dirty="0">
                <a:solidFill>
                  <a:prstClr val="black"/>
                </a:solidFill>
              </a:rPr>
              <a:t> to be </a:t>
            </a:r>
            <a:r>
              <a:rPr lang="en-US" sz="4200" b="1" dirty="0">
                <a:solidFill>
                  <a:prstClr val="black"/>
                </a:solidFill>
              </a:rPr>
              <a:t>architecturally aware </a:t>
            </a:r>
            <a:r>
              <a:rPr lang="en-US" sz="4200" dirty="0">
                <a:solidFill>
                  <a:prstClr val="black"/>
                </a:solidFill>
              </a:rPr>
              <a:t>can be a big performance win.</a:t>
            </a: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8077200" y="6356352"/>
            <a:ext cx="2133600" cy="365125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E40006-F5AC-DC4E-9183-11181D612CEB}" type="slidenum"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51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097791"/>
            <a:ext cx="3321078" cy="760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6725" y="5147345"/>
            <a:ext cx="911930" cy="1710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31818" t="20211" r="32441" b="19214"/>
          <a:stretch/>
        </p:blipFill>
        <p:spPr>
          <a:xfrm>
            <a:off x="8122430" y="5380937"/>
            <a:ext cx="1304294" cy="12434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6845" y="6247900"/>
            <a:ext cx="2216224" cy="451207"/>
          </a:xfrm>
          <a:prstGeom prst="rect">
            <a:avLst/>
          </a:prstGeom>
          <a:solidFill>
            <a:sysClr val="windowText" lastClr="000000">
              <a:lumMod val="50000"/>
              <a:lumOff val="50000"/>
            </a:sysClr>
          </a:solidFill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3348" y="5201984"/>
            <a:ext cx="2566737" cy="5972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3071" y="5359114"/>
            <a:ext cx="989361" cy="9893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6846" y="5175267"/>
            <a:ext cx="1988965" cy="67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9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larger trend?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52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53348" y="1743724"/>
            <a:ext cx="8579889" cy="2677646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 defTabSz="457153"/>
            <a:r>
              <a:rPr lang="en-US" sz="4200" dirty="0">
                <a:solidFill>
                  <a:prstClr val="black"/>
                </a:solidFill>
              </a:rPr>
              <a:t>Relaxing </a:t>
            </a:r>
            <a:r>
              <a:rPr lang="en-US" sz="4200" b="1" dirty="0">
                <a:solidFill>
                  <a:prstClr val="black"/>
                </a:solidFill>
              </a:rPr>
              <a:t>consistency</a:t>
            </a:r>
            <a:r>
              <a:rPr lang="en-US" sz="4200" dirty="0">
                <a:solidFill>
                  <a:prstClr val="black"/>
                </a:solidFill>
              </a:rPr>
              <a:t> to </a:t>
            </a:r>
            <a:r>
              <a:rPr lang="en-US" sz="4200" smtClean="0">
                <a:solidFill>
                  <a:prstClr val="black"/>
                </a:solidFill>
              </a:rPr>
              <a:t>optimize around </a:t>
            </a:r>
            <a:r>
              <a:rPr lang="en-US" sz="4200" b="1" dirty="0" smtClean="0">
                <a:solidFill>
                  <a:prstClr val="black"/>
                </a:solidFill>
              </a:rPr>
              <a:t>architecture-specific IO cost models </a:t>
            </a:r>
            <a:r>
              <a:rPr lang="en-US" sz="4200" dirty="0" smtClean="0">
                <a:solidFill>
                  <a:prstClr val="black"/>
                </a:solidFill>
              </a:rPr>
              <a:t>can </a:t>
            </a:r>
            <a:r>
              <a:rPr lang="en-US" sz="4200" dirty="0">
                <a:solidFill>
                  <a:prstClr val="black"/>
                </a:solidFill>
              </a:rPr>
              <a:t>be a big performance win.</a:t>
            </a: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8077200" y="6356352"/>
            <a:ext cx="2133600" cy="365125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E40006-F5AC-DC4E-9183-11181D612CEB}" type="slidenum"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52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097791"/>
            <a:ext cx="3321078" cy="760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6725" y="5147345"/>
            <a:ext cx="911930" cy="1710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31818" t="20211" r="32441" b="19214"/>
          <a:stretch/>
        </p:blipFill>
        <p:spPr>
          <a:xfrm>
            <a:off x="8122430" y="5380937"/>
            <a:ext cx="1304294" cy="12434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6845" y="6247900"/>
            <a:ext cx="2216224" cy="451207"/>
          </a:xfrm>
          <a:prstGeom prst="rect">
            <a:avLst/>
          </a:prstGeom>
          <a:solidFill>
            <a:sysClr val="windowText" lastClr="000000">
              <a:lumMod val="50000"/>
              <a:lumOff val="50000"/>
            </a:sysClr>
          </a:solidFill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3348" y="5201984"/>
            <a:ext cx="2566737" cy="5972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3071" y="5359114"/>
            <a:ext cx="989361" cy="9893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6846" y="5175267"/>
            <a:ext cx="1988965" cy="67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2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187380"/>
            <a:ext cx="8229600" cy="2483243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4000" dirty="0"/>
              <a:t>Trend 2: </a:t>
            </a:r>
            <a:r>
              <a:rPr lang="en-US" sz="4000" b="1" dirty="0" smtClean="0"/>
              <a:t>NUMA</a:t>
            </a:r>
            <a:br>
              <a:rPr lang="en-US" sz="4000" b="1" dirty="0" smtClean="0"/>
            </a:br>
            <a:r>
              <a:rPr lang="en-US" sz="4000" dirty="0" smtClean="0"/>
              <a:t>[VLDB15, ICML14]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017" y="4284133"/>
            <a:ext cx="1975994" cy="13549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7340" t="9043" r="28914" b="5443"/>
          <a:stretch/>
        </p:blipFill>
        <p:spPr>
          <a:xfrm>
            <a:off x="6623539" y="4284132"/>
            <a:ext cx="1027537" cy="13377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003" y="4270445"/>
            <a:ext cx="1140545" cy="13686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2067" y="4270446"/>
            <a:ext cx="1345801" cy="134580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 panose="020F0302020204030204"/>
                </a:rPr>
                <a:t>Lecture 19  &gt;  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886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6701"/>
            <a:ext cx="12192000" cy="914400"/>
          </a:xfrm>
        </p:spPr>
        <p:txBody>
          <a:bodyPr/>
          <a:lstStyle/>
          <a:p>
            <a:pPr algn="ctr"/>
            <a:r>
              <a:rPr lang="en-US" dirty="0" smtClean="0"/>
              <a:t>Simplified 4 socket.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54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11498" b="11498"/>
          <a:stretch>
            <a:fillRect/>
          </a:stretch>
        </p:blipFill>
        <p:spPr>
          <a:xfrm>
            <a:off x="874643" y="1122465"/>
            <a:ext cx="10162209" cy="4852795"/>
          </a:xfrm>
        </p:spPr>
      </p:pic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 panose="020F0302020204030204"/>
                </a:rPr>
                <a:t>Lecture 19  &gt;  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937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5751"/>
            <a:ext cx="121920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One Example: Quadratic Programming with </a:t>
            </a:r>
            <a:r>
              <a:rPr lang="en-US" dirty="0" err="1" smtClean="0"/>
              <a:t>Orthant</a:t>
            </a:r>
            <a:r>
              <a:rPr lang="en-US" dirty="0" smtClean="0"/>
              <a:t> Constraints.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55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/>
          </p:nvPr>
        </p:nvGraphicFramePr>
        <p:xfrm>
          <a:off x="2309596" y="1233292"/>
          <a:ext cx="8102530" cy="45354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654842" y="6201079"/>
            <a:ext cx="497228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400" dirty="0">
                <a:solidFill>
                  <a:prstClr val="black"/>
                </a:solidFill>
              </a:rPr>
              <a:t># of Threads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28746" y="5460982"/>
            <a:ext cx="176758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400" dirty="0">
                <a:solidFill>
                  <a:prstClr val="black"/>
                </a:solidFill>
              </a:rPr>
              <a:t>Speedup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18153" y="4498732"/>
            <a:ext cx="20267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000" dirty="0">
                <a:solidFill>
                  <a:prstClr val="black"/>
                </a:solidFill>
              </a:rPr>
              <a:t>Spinlock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72420" y="1472864"/>
            <a:ext cx="1843723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000" dirty="0">
                <a:solidFill>
                  <a:prstClr val="black"/>
                </a:solidFill>
              </a:rPr>
              <a:t>Parallel Sum</a:t>
            </a:r>
          </a:p>
        </p:txBody>
      </p:sp>
      <p:sp>
        <p:nvSpPr>
          <p:cNvPr id="3" name="Up Arrow 2"/>
          <p:cNvSpPr/>
          <p:nvPr/>
        </p:nvSpPr>
        <p:spPr>
          <a:xfrm>
            <a:off x="1752600" y="2721579"/>
            <a:ext cx="457200" cy="2739403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6402040" y="6308050"/>
            <a:ext cx="3168567" cy="51066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 panose="020F0302020204030204"/>
                </a:rPr>
                <a:t>Lecture 19  &gt;  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50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1"/>
            <a:ext cx="12192000" cy="914400"/>
          </a:xfrm>
        </p:spPr>
        <p:txBody>
          <a:bodyPr/>
          <a:lstStyle/>
          <a:p>
            <a:r>
              <a:rPr lang="en-US" dirty="0" smtClean="0"/>
              <a:t>One Example.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56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/>
          </p:nvPr>
        </p:nvGraphicFramePr>
        <p:xfrm>
          <a:off x="2309596" y="1233292"/>
          <a:ext cx="8102530" cy="45354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654842" y="6201079"/>
            <a:ext cx="497228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400" dirty="0">
                <a:solidFill>
                  <a:prstClr val="black"/>
                </a:solidFill>
              </a:rPr>
              <a:t># of Threads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28746" y="5460982"/>
            <a:ext cx="176758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400" dirty="0">
                <a:solidFill>
                  <a:prstClr val="black"/>
                </a:solidFill>
              </a:rPr>
              <a:t>Speedup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18153" y="4498732"/>
            <a:ext cx="20267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000" dirty="0">
                <a:solidFill>
                  <a:prstClr val="black"/>
                </a:solidFill>
              </a:rPr>
              <a:t>Spinlock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86323" y="4097134"/>
            <a:ext cx="20267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000" dirty="0" err="1">
                <a:solidFill>
                  <a:prstClr val="black"/>
                </a:solidFill>
              </a:rPr>
              <a:t>Hogwild</a:t>
            </a:r>
            <a:r>
              <a:rPr lang="en-US" sz="3000" dirty="0">
                <a:solidFill>
                  <a:prstClr val="black"/>
                </a:solidFill>
              </a:rPr>
              <a:t>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72420" y="1472864"/>
            <a:ext cx="1843723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000" dirty="0">
                <a:solidFill>
                  <a:prstClr val="black"/>
                </a:solidFill>
              </a:rPr>
              <a:t>Parallel Sum</a:t>
            </a:r>
          </a:p>
        </p:txBody>
      </p:sp>
      <p:sp>
        <p:nvSpPr>
          <p:cNvPr id="3" name="Up Arrow 2"/>
          <p:cNvSpPr/>
          <p:nvPr/>
        </p:nvSpPr>
        <p:spPr>
          <a:xfrm>
            <a:off x="1752600" y="2721579"/>
            <a:ext cx="457200" cy="2739403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6402040" y="6308050"/>
            <a:ext cx="3168567" cy="51066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65306" y="2766337"/>
            <a:ext cx="4502695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800" dirty="0">
                <a:solidFill>
                  <a:prstClr val="black"/>
                </a:solidFill>
              </a:rPr>
              <a:t>thrashing across sockets.</a:t>
            </a:r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>
            <a:off x="5022957" y="3027947"/>
            <a:ext cx="1142348" cy="1248816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 panose="020F0302020204030204"/>
                </a:rPr>
                <a:t>Lecture 19  &gt;  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602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1"/>
            <a:ext cx="12192000" cy="914400"/>
          </a:xfrm>
        </p:spPr>
        <p:txBody>
          <a:bodyPr/>
          <a:lstStyle/>
          <a:p>
            <a:r>
              <a:rPr lang="en-US" dirty="0" smtClean="0"/>
              <a:t>What about multiple sockets?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57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/>
          </p:nvPr>
        </p:nvGraphicFramePr>
        <p:xfrm>
          <a:off x="2309596" y="1233292"/>
          <a:ext cx="8102530" cy="45354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654842" y="6201079"/>
            <a:ext cx="497228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400" dirty="0">
                <a:solidFill>
                  <a:prstClr val="black"/>
                </a:solidFill>
              </a:rPr>
              <a:t># of Threads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28746" y="5460982"/>
            <a:ext cx="176758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400" dirty="0">
                <a:solidFill>
                  <a:prstClr val="black"/>
                </a:solidFill>
              </a:rPr>
              <a:t>Speedup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18153" y="4498732"/>
            <a:ext cx="20267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000" dirty="0">
                <a:solidFill>
                  <a:prstClr val="black"/>
                </a:solidFill>
              </a:rPr>
              <a:t>Spinlock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86323" y="4097134"/>
            <a:ext cx="20267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000" dirty="0" err="1">
                <a:solidFill>
                  <a:prstClr val="black"/>
                </a:solidFill>
              </a:rPr>
              <a:t>Hogwild</a:t>
            </a:r>
            <a:r>
              <a:rPr lang="en-US" sz="3000" dirty="0">
                <a:solidFill>
                  <a:prstClr val="black"/>
                </a:solidFill>
              </a:rPr>
              <a:t>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72420" y="1472864"/>
            <a:ext cx="1843723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000" dirty="0">
                <a:solidFill>
                  <a:prstClr val="black"/>
                </a:solidFill>
              </a:rPr>
              <a:t>Parallel Sum</a:t>
            </a:r>
          </a:p>
        </p:txBody>
      </p:sp>
      <p:sp>
        <p:nvSpPr>
          <p:cNvPr id="3" name="Up Arrow 2"/>
          <p:cNvSpPr/>
          <p:nvPr/>
        </p:nvSpPr>
        <p:spPr>
          <a:xfrm>
            <a:off x="1752600" y="2721579"/>
            <a:ext cx="457200" cy="2739403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6402040" y="6308050"/>
            <a:ext cx="3168567" cy="51066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13751" y="2488527"/>
            <a:ext cx="20267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000" dirty="0" err="1">
                <a:solidFill>
                  <a:prstClr val="black"/>
                </a:solidFill>
              </a:rPr>
              <a:t>Dimm</a:t>
            </a:r>
            <a:r>
              <a:rPr lang="en-US" sz="3000" dirty="0">
                <a:solidFill>
                  <a:prstClr val="black"/>
                </a:solidFill>
              </a:rPr>
              <a:t> Witted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 panose="020F0302020204030204"/>
                </a:rPr>
                <a:t>Lecture 19  &gt;  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8406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7651"/>
            <a:ext cx="12192000" cy="914400"/>
          </a:xfrm>
        </p:spPr>
        <p:txBody>
          <a:bodyPr/>
          <a:lstStyle/>
          <a:p>
            <a:r>
              <a:rPr lang="en-US" dirty="0" smtClean="0"/>
              <a:t>Model Replication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58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35145" y="1689806"/>
            <a:ext cx="1938421" cy="1804738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0" tIns="45715" rIns="91430" bIns="45715" rtlCol="0" anchor="ctr"/>
          <a:lstStyle/>
          <a:p>
            <a:pPr algn="ctr"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 rot="5400000">
            <a:off x="4402854" y="1610324"/>
            <a:ext cx="574843" cy="166962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lIns="91430" tIns="45715" rIns="91430" bIns="45715" rtlCol="0" anchor="ctr"/>
          <a:lstStyle/>
          <a:p>
            <a:pPr algn="ctr" defTabSz="457153"/>
            <a:r>
              <a:rPr lang="en-US" sz="2400" b="1" dirty="0">
                <a:solidFill>
                  <a:prstClr val="white"/>
                </a:solidFill>
              </a:rPr>
              <a:t>Core 1</a:t>
            </a:r>
          </a:p>
        </p:txBody>
      </p:sp>
      <p:sp>
        <p:nvSpPr>
          <p:cNvPr id="10" name="Rectangle 9"/>
          <p:cNvSpPr/>
          <p:nvPr/>
        </p:nvSpPr>
        <p:spPr>
          <a:xfrm rot="5400000">
            <a:off x="4402854" y="2257359"/>
            <a:ext cx="574843" cy="166962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lIns="91430" tIns="45715" rIns="91430" bIns="45715" rtlCol="0" anchor="ctr"/>
          <a:lstStyle/>
          <a:p>
            <a:pPr algn="ctr" defTabSz="457153"/>
            <a:r>
              <a:rPr lang="en-US" sz="2400" b="1" dirty="0">
                <a:solidFill>
                  <a:prstClr val="white"/>
                </a:solidFill>
              </a:rPr>
              <a:t>Core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97521" y="1689808"/>
            <a:ext cx="1280519" cy="461665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pPr defTabSz="457153"/>
            <a:r>
              <a:rPr lang="en-US" sz="2400" dirty="0">
                <a:solidFill>
                  <a:srgbClr val="E07602">
                    <a:lumMod val="75000"/>
                  </a:srgbClr>
                </a:solidFill>
              </a:rPr>
              <a:t>Node 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452861" y="1689806"/>
            <a:ext cx="1938421" cy="1804738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0" tIns="45715" rIns="91430" bIns="45715" rtlCol="0" anchor="ctr"/>
          <a:lstStyle/>
          <a:p>
            <a:pPr algn="ctr"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 rot="5400000">
            <a:off x="7120570" y="1610324"/>
            <a:ext cx="574843" cy="166962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lIns="91430" tIns="45715" rIns="91430" bIns="45715" rtlCol="0" anchor="ctr"/>
          <a:lstStyle/>
          <a:p>
            <a:pPr algn="ctr" defTabSz="457153"/>
            <a:r>
              <a:rPr lang="en-US" sz="2400" b="1" dirty="0">
                <a:solidFill>
                  <a:prstClr val="white"/>
                </a:solidFill>
              </a:rPr>
              <a:t>Core 3</a:t>
            </a:r>
          </a:p>
        </p:txBody>
      </p:sp>
      <p:sp>
        <p:nvSpPr>
          <p:cNvPr id="21" name="Rectangle 20"/>
          <p:cNvSpPr/>
          <p:nvPr/>
        </p:nvSpPr>
        <p:spPr>
          <a:xfrm rot="5400000">
            <a:off x="7120570" y="2257359"/>
            <a:ext cx="574843" cy="166962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lIns="91430" tIns="45715" rIns="91430" bIns="45715" rtlCol="0" anchor="ctr"/>
          <a:lstStyle/>
          <a:p>
            <a:pPr algn="ctr" defTabSz="457153"/>
            <a:r>
              <a:rPr lang="en-US" sz="2400" b="1" dirty="0">
                <a:solidFill>
                  <a:prstClr val="white"/>
                </a:solidFill>
              </a:rPr>
              <a:t>Core 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75133" y="1689808"/>
            <a:ext cx="1280519" cy="461665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pPr defTabSz="457153"/>
            <a:r>
              <a:rPr lang="en-US" sz="2400" dirty="0">
                <a:solidFill>
                  <a:srgbClr val="E07602">
                    <a:lumMod val="75000"/>
                  </a:srgbClr>
                </a:solidFill>
              </a:rPr>
              <a:t>Node 2</a:t>
            </a:r>
          </a:p>
        </p:txBody>
      </p:sp>
      <p:sp>
        <p:nvSpPr>
          <p:cNvPr id="25" name="Rectangle 24"/>
          <p:cNvSpPr/>
          <p:nvPr/>
        </p:nvSpPr>
        <p:spPr>
          <a:xfrm rot="5400000">
            <a:off x="8886877" y="1825733"/>
            <a:ext cx="1228121" cy="18796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lIns="91430" tIns="45715" rIns="91430" bIns="45715" rtlCol="0" anchor="ctr"/>
          <a:lstStyle/>
          <a:p>
            <a:pPr algn="ctr" defTabSz="457153"/>
            <a:endParaRPr lang="en-US" sz="2400" b="1" dirty="0">
              <a:solidFill>
                <a:prstClr val="white"/>
              </a:solidFill>
            </a:endParaRPr>
          </a:p>
        </p:txBody>
      </p:sp>
      <p:cxnSp>
        <p:nvCxnSpPr>
          <p:cNvPr id="27" name="Straight Connector 26"/>
          <p:cNvCxnSpPr>
            <a:stCxn id="6" idx="3"/>
            <a:endCxn id="19" idx="1"/>
          </p:cNvCxnSpPr>
          <p:nvPr/>
        </p:nvCxnSpPr>
        <p:spPr>
          <a:xfrm>
            <a:off x="5673566" y="2592175"/>
            <a:ext cx="779295" cy="0"/>
          </a:xfrm>
          <a:prstGeom prst="line">
            <a:avLst/>
          </a:prstGeom>
          <a:ln w="762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692239" y="2622038"/>
            <a:ext cx="704490" cy="461665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pPr defTabSz="457153"/>
            <a:r>
              <a:rPr lang="en-US" sz="2400" dirty="0">
                <a:solidFill>
                  <a:prstClr val="black"/>
                </a:solidFill>
              </a:rPr>
              <a:t>QPI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712066" y="2429120"/>
            <a:ext cx="1586914" cy="647037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 defTabSz="457153"/>
            <a:r>
              <a:rPr lang="en-US" sz="2400" dirty="0">
                <a:solidFill>
                  <a:prstClr val="white"/>
                </a:solidFill>
              </a:rPr>
              <a:t>Model</a:t>
            </a:r>
          </a:p>
        </p:txBody>
      </p:sp>
      <p:cxnSp>
        <p:nvCxnSpPr>
          <p:cNvPr id="31" name="Curved Connector 30"/>
          <p:cNvCxnSpPr>
            <a:stCxn id="21" idx="3"/>
            <a:endCxn id="29" idx="2"/>
          </p:cNvCxnSpPr>
          <p:nvPr/>
        </p:nvCxnSpPr>
        <p:spPr>
          <a:xfrm rot="5400000" flipH="1" flipV="1">
            <a:off x="8305040" y="2179109"/>
            <a:ext cx="303437" cy="2097532"/>
          </a:xfrm>
          <a:prstGeom prst="curvedConnector3">
            <a:avLst>
              <a:gd name="adj1" fmla="val -64284"/>
            </a:avLst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/>
          <p:cNvCxnSpPr>
            <a:stCxn id="20" idx="0"/>
            <a:endCxn id="29" idx="0"/>
          </p:cNvCxnSpPr>
          <p:nvPr/>
        </p:nvCxnSpPr>
        <p:spPr>
          <a:xfrm flipV="1">
            <a:off x="8242803" y="2429119"/>
            <a:ext cx="1262721" cy="16018"/>
          </a:xfrm>
          <a:prstGeom prst="curvedConnector4">
            <a:avLst>
              <a:gd name="adj1" fmla="val 16715"/>
              <a:gd name="adj2" fmla="val 2421732"/>
            </a:avLst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 rot="5400000">
            <a:off x="2032888" y="1825733"/>
            <a:ext cx="1228121" cy="18796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lIns="91430" tIns="45715" rIns="91430" bIns="45715" rtlCol="0" anchor="ctr"/>
          <a:lstStyle/>
          <a:p>
            <a:pPr algn="ctr" defTabSz="457153"/>
            <a:endParaRPr lang="en-US" sz="2400" b="1" dirty="0">
              <a:solidFill>
                <a:prstClr val="white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1831265" y="2436666"/>
            <a:ext cx="1586914" cy="647037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 defTabSz="457153"/>
            <a:r>
              <a:rPr lang="en-US" sz="2400" dirty="0">
                <a:solidFill>
                  <a:prstClr val="white"/>
                </a:solidFill>
              </a:rPr>
              <a:t>Just Data</a:t>
            </a:r>
          </a:p>
        </p:txBody>
      </p:sp>
      <p:cxnSp>
        <p:nvCxnSpPr>
          <p:cNvPr id="58" name="Curved Connector 57"/>
          <p:cNvCxnSpPr>
            <a:stCxn id="10" idx="3"/>
            <a:endCxn id="44" idx="2"/>
          </p:cNvCxnSpPr>
          <p:nvPr/>
        </p:nvCxnSpPr>
        <p:spPr>
          <a:xfrm rot="5400000" flipH="1">
            <a:off x="3509555" y="2198873"/>
            <a:ext cx="295891" cy="2065553"/>
          </a:xfrm>
          <a:prstGeom prst="curvedConnector3">
            <a:avLst>
              <a:gd name="adj1" fmla="val -67980"/>
            </a:avLst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5538455" y="3367809"/>
            <a:ext cx="871643" cy="8469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735144" y="3603341"/>
            <a:ext cx="3462124" cy="350855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defTabSz="457153">
              <a:lnSpc>
                <a:spcPct val="70000"/>
              </a:lnSpc>
            </a:pPr>
            <a:r>
              <a:rPr lang="en-US" sz="2400" dirty="0">
                <a:solidFill>
                  <a:srgbClr val="FF0000"/>
                </a:solidFill>
              </a:rPr>
              <a:t>Cache coherence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140761" y="3658300"/>
            <a:ext cx="986147" cy="350855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pPr defTabSz="457153">
              <a:lnSpc>
                <a:spcPct val="70000"/>
              </a:lnSpc>
            </a:pPr>
            <a:r>
              <a:rPr lang="en-US" sz="2400" dirty="0">
                <a:solidFill>
                  <a:srgbClr val="FF0000"/>
                </a:solidFill>
              </a:rPr>
              <a:t>Stalls!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9625835" y="1750418"/>
            <a:ext cx="881972" cy="461665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pPr defTabSz="457153"/>
            <a:r>
              <a:rPr lang="en-US" sz="2400" b="1" dirty="0">
                <a:solidFill>
                  <a:srgbClr val="A2B170">
                    <a:lumMod val="75000"/>
                  </a:srgbClr>
                </a:solidFill>
              </a:rPr>
              <a:t>RAM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680638" y="1750418"/>
            <a:ext cx="881972" cy="461665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pPr defTabSz="457153"/>
            <a:r>
              <a:rPr lang="en-US" sz="2400" b="1" dirty="0">
                <a:solidFill>
                  <a:srgbClr val="A2B170">
                    <a:lumMod val="75000"/>
                  </a:srgbClr>
                </a:solidFill>
              </a:rPr>
              <a:t>RAM</a:t>
            </a:r>
          </a:p>
        </p:txBody>
      </p:sp>
      <p:cxnSp>
        <p:nvCxnSpPr>
          <p:cNvPr id="74" name="Straight Connector 73"/>
          <p:cNvCxnSpPr/>
          <p:nvPr/>
        </p:nvCxnSpPr>
        <p:spPr>
          <a:xfrm>
            <a:off x="1680638" y="1550737"/>
            <a:ext cx="87600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591162" y="1075705"/>
            <a:ext cx="3600565" cy="461665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pPr defTabSz="457153"/>
            <a:r>
              <a:rPr lang="en-US" sz="2400" dirty="0" err="1">
                <a:solidFill>
                  <a:prstClr val="black"/>
                </a:solidFill>
              </a:rPr>
              <a:t>PerMachine</a:t>
            </a:r>
            <a:r>
              <a:rPr lang="en-US" sz="2400" dirty="0">
                <a:solidFill>
                  <a:prstClr val="black"/>
                </a:solidFill>
              </a:rPr>
              <a:t> (</a:t>
            </a:r>
            <a:r>
              <a:rPr lang="en-US" sz="2400" dirty="0" err="1">
                <a:solidFill>
                  <a:prstClr val="black"/>
                </a:solidFill>
              </a:rPr>
              <a:t>Hogwild</a:t>
            </a:r>
            <a:r>
              <a:rPr lang="en-US" sz="2400" dirty="0">
                <a:solidFill>
                  <a:prstClr val="black"/>
                </a:solidFill>
              </a:rPr>
              <a:t>!)</a:t>
            </a:r>
          </a:p>
        </p:txBody>
      </p:sp>
      <p:cxnSp>
        <p:nvCxnSpPr>
          <p:cNvPr id="76" name="Straight Connector 75"/>
          <p:cNvCxnSpPr/>
          <p:nvPr/>
        </p:nvCxnSpPr>
        <p:spPr>
          <a:xfrm>
            <a:off x="1680638" y="4317998"/>
            <a:ext cx="87600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1591162" y="3842967"/>
            <a:ext cx="1402547" cy="461665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pPr defTabSz="457153"/>
            <a:r>
              <a:rPr lang="en-US" sz="2400" dirty="0" err="1">
                <a:solidFill>
                  <a:prstClr val="black"/>
                </a:solidFill>
              </a:rPr>
              <a:t>PerCore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3735145" y="4457067"/>
            <a:ext cx="1938421" cy="1804738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0" tIns="45715" rIns="91430" bIns="45715" rtlCol="0" anchor="ctr"/>
          <a:lstStyle/>
          <a:p>
            <a:pPr algn="ctr"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 rot="5400000">
            <a:off x="4402854" y="4377585"/>
            <a:ext cx="574843" cy="166962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lIns="91430" tIns="45715" rIns="91430" bIns="45715" rtlCol="0" anchor="ctr"/>
          <a:lstStyle/>
          <a:p>
            <a:pPr algn="ctr" defTabSz="457153"/>
            <a:r>
              <a:rPr lang="en-US" sz="2400" b="1" dirty="0">
                <a:solidFill>
                  <a:prstClr val="white"/>
                </a:solidFill>
              </a:rPr>
              <a:t>Core 1</a:t>
            </a:r>
          </a:p>
        </p:txBody>
      </p:sp>
      <p:sp>
        <p:nvSpPr>
          <p:cNvPr id="80" name="Rectangle 79"/>
          <p:cNvSpPr/>
          <p:nvPr/>
        </p:nvSpPr>
        <p:spPr>
          <a:xfrm rot="5400000">
            <a:off x="4402854" y="5024620"/>
            <a:ext cx="574843" cy="166962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lIns="91430" tIns="45715" rIns="91430" bIns="45715" rtlCol="0" anchor="ctr"/>
          <a:lstStyle/>
          <a:p>
            <a:pPr algn="ctr" defTabSz="457153"/>
            <a:r>
              <a:rPr lang="en-US" sz="2400" b="1" dirty="0">
                <a:solidFill>
                  <a:prstClr val="white"/>
                </a:solidFill>
              </a:rPr>
              <a:t>Core 2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4097521" y="4457069"/>
            <a:ext cx="1280519" cy="461665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pPr defTabSz="457153"/>
            <a:r>
              <a:rPr lang="en-US" sz="2400" dirty="0">
                <a:solidFill>
                  <a:srgbClr val="E07602">
                    <a:lumMod val="75000"/>
                  </a:srgbClr>
                </a:solidFill>
              </a:rPr>
              <a:t>Node 1</a:t>
            </a:r>
          </a:p>
        </p:txBody>
      </p:sp>
      <p:sp>
        <p:nvSpPr>
          <p:cNvPr id="82" name="Rectangle 81"/>
          <p:cNvSpPr/>
          <p:nvPr/>
        </p:nvSpPr>
        <p:spPr>
          <a:xfrm>
            <a:off x="6452861" y="4457067"/>
            <a:ext cx="1938421" cy="1804738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0" tIns="45715" rIns="91430" bIns="45715" rtlCol="0" anchor="ctr"/>
          <a:lstStyle/>
          <a:p>
            <a:pPr algn="ctr"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 rot="5400000">
            <a:off x="7120570" y="4377585"/>
            <a:ext cx="574843" cy="166962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lIns="91430" tIns="45715" rIns="91430" bIns="45715" rtlCol="0" anchor="ctr"/>
          <a:lstStyle/>
          <a:p>
            <a:pPr algn="ctr" defTabSz="457153"/>
            <a:r>
              <a:rPr lang="en-US" sz="2400" b="1" dirty="0">
                <a:solidFill>
                  <a:prstClr val="white"/>
                </a:solidFill>
              </a:rPr>
              <a:t>Core 3</a:t>
            </a:r>
          </a:p>
        </p:txBody>
      </p:sp>
      <p:sp>
        <p:nvSpPr>
          <p:cNvPr id="84" name="Rectangle 83"/>
          <p:cNvSpPr/>
          <p:nvPr/>
        </p:nvSpPr>
        <p:spPr>
          <a:xfrm rot="5400000">
            <a:off x="7120570" y="5024620"/>
            <a:ext cx="574843" cy="166962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lIns="91430" tIns="45715" rIns="91430" bIns="45715" rtlCol="0" anchor="ctr"/>
          <a:lstStyle/>
          <a:p>
            <a:pPr algn="ctr" defTabSz="457153"/>
            <a:r>
              <a:rPr lang="en-US" sz="2400" b="1" dirty="0">
                <a:solidFill>
                  <a:prstClr val="white"/>
                </a:solidFill>
              </a:rPr>
              <a:t>Core 4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6775133" y="4457069"/>
            <a:ext cx="1280519" cy="461665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pPr defTabSz="457153"/>
            <a:r>
              <a:rPr lang="en-US" sz="2400" dirty="0">
                <a:solidFill>
                  <a:srgbClr val="E07602">
                    <a:lumMod val="75000"/>
                  </a:srgbClr>
                </a:solidFill>
              </a:rPr>
              <a:t>Node 2</a:t>
            </a:r>
          </a:p>
        </p:txBody>
      </p:sp>
      <p:sp>
        <p:nvSpPr>
          <p:cNvPr id="86" name="Rectangle 85"/>
          <p:cNvSpPr/>
          <p:nvPr/>
        </p:nvSpPr>
        <p:spPr>
          <a:xfrm rot="5400000">
            <a:off x="8886877" y="4592994"/>
            <a:ext cx="1228121" cy="18796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lIns="91430" tIns="45715" rIns="91430" bIns="45715" rtlCol="0" anchor="ctr"/>
          <a:lstStyle/>
          <a:p>
            <a:pPr algn="ctr" defTabSz="457153"/>
            <a:endParaRPr lang="en-US" sz="2400" b="1" dirty="0">
              <a:solidFill>
                <a:prstClr val="white"/>
              </a:solidFill>
            </a:endParaRPr>
          </a:p>
        </p:txBody>
      </p:sp>
      <p:cxnSp>
        <p:nvCxnSpPr>
          <p:cNvPr id="87" name="Straight Connector 86"/>
          <p:cNvCxnSpPr>
            <a:stCxn id="78" idx="3"/>
            <a:endCxn id="82" idx="1"/>
          </p:cNvCxnSpPr>
          <p:nvPr/>
        </p:nvCxnSpPr>
        <p:spPr>
          <a:xfrm>
            <a:off x="5673566" y="5359436"/>
            <a:ext cx="779295" cy="0"/>
          </a:xfrm>
          <a:prstGeom prst="line">
            <a:avLst/>
          </a:prstGeom>
          <a:ln w="762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5692239" y="5389299"/>
            <a:ext cx="704490" cy="461665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pPr defTabSz="457153"/>
            <a:r>
              <a:rPr lang="en-US" sz="2400" dirty="0">
                <a:solidFill>
                  <a:prstClr val="black"/>
                </a:solidFill>
              </a:rPr>
              <a:t>QPI</a:t>
            </a:r>
          </a:p>
        </p:txBody>
      </p:sp>
      <p:sp>
        <p:nvSpPr>
          <p:cNvPr id="89" name="Rectangle 88"/>
          <p:cNvSpPr/>
          <p:nvPr/>
        </p:nvSpPr>
        <p:spPr>
          <a:xfrm rot="5400000">
            <a:off x="2032888" y="4592994"/>
            <a:ext cx="1228121" cy="18796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lIns="91430" tIns="45715" rIns="91430" bIns="45715" rtlCol="0" anchor="ctr"/>
          <a:lstStyle/>
          <a:p>
            <a:pPr algn="ctr" defTabSz="457153"/>
            <a:endParaRPr lang="en-US" sz="2400" b="1" dirty="0">
              <a:solidFill>
                <a:prstClr val="white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9625835" y="4517679"/>
            <a:ext cx="881972" cy="461665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pPr defTabSz="457153"/>
            <a:r>
              <a:rPr lang="en-US" sz="2400" b="1" dirty="0">
                <a:solidFill>
                  <a:srgbClr val="A2B170">
                    <a:lumMod val="75000"/>
                  </a:srgbClr>
                </a:solidFill>
              </a:rPr>
              <a:t>RAM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680638" y="4517679"/>
            <a:ext cx="881972" cy="461665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pPr defTabSz="457153"/>
            <a:r>
              <a:rPr lang="en-US" sz="2400" b="1" dirty="0">
                <a:solidFill>
                  <a:srgbClr val="A2B170">
                    <a:lumMod val="75000"/>
                  </a:srgbClr>
                </a:solidFill>
              </a:rPr>
              <a:t>RAM</a:t>
            </a:r>
          </a:p>
        </p:txBody>
      </p:sp>
      <p:sp>
        <p:nvSpPr>
          <p:cNvPr id="92" name="Rounded Rectangle 91"/>
          <p:cNvSpPr/>
          <p:nvPr/>
        </p:nvSpPr>
        <p:spPr>
          <a:xfrm>
            <a:off x="1859993" y="4979345"/>
            <a:ext cx="1586914" cy="520475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 defTabSz="457153"/>
            <a:r>
              <a:rPr lang="en-US" sz="2400" dirty="0">
                <a:solidFill>
                  <a:prstClr val="white"/>
                </a:solidFill>
              </a:rPr>
              <a:t>Model</a:t>
            </a:r>
          </a:p>
        </p:txBody>
      </p:sp>
      <p:sp>
        <p:nvSpPr>
          <p:cNvPr id="93" name="Rounded Rectangle 92"/>
          <p:cNvSpPr/>
          <p:nvPr/>
        </p:nvSpPr>
        <p:spPr>
          <a:xfrm>
            <a:off x="1859993" y="5572011"/>
            <a:ext cx="1586914" cy="520475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 defTabSz="457153"/>
            <a:r>
              <a:rPr lang="en-US" sz="2400" dirty="0">
                <a:solidFill>
                  <a:prstClr val="white"/>
                </a:solidFill>
              </a:rPr>
              <a:t>Model</a:t>
            </a:r>
          </a:p>
        </p:txBody>
      </p:sp>
      <p:sp>
        <p:nvSpPr>
          <p:cNvPr id="94" name="Rounded Rectangle 93"/>
          <p:cNvSpPr/>
          <p:nvPr/>
        </p:nvSpPr>
        <p:spPr>
          <a:xfrm>
            <a:off x="8712066" y="4979345"/>
            <a:ext cx="1586914" cy="520475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 defTabSz="457153"/>
            <a:r>
              <a:rPr lang="en-US" sz="2400" dirty="0">
                <a:solidFill>
                  <a:prstClr val="white"/>
                </a:solidFill>
              </a:rPr>
              <a:t>Model</a:t>
            </a:r>
          </a:p>
        </p:txBody>
      </p:sp>
      <p:sp>
        <p:nvSpPr>
          <p:cNvPr id="95" name="Rounded Rectangle 94"/>
          <p:cNvSpPr/>
          <p:nvPr/>
        </p:nvSpPr>
        <p:spPr>
          <a:xfrm>
            <a:off x="8712066" y="5572011"/>
            <a:ext cx="1586914" cy="520475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 defTabSz="457153"/>
            <a:r>
              <a:rPr lang="en-US" sz="2400" dirty="0">
                <a:solidFill>
                  <a:prstClr val="white"/>
                </a:solidFill>
              </a:rPr>
              <a:t>Model</a:t>
            </a:r>
          </a:p>
        </p:txBody>
      </p:sp>
      <p:cxnSp>
        <p:nvCxnSpPr>
          <p:cNvPr id="96" name="Curved Connector 95"/>
          <p:cNvCxnSpPr>
            <a:stCxn id="80" idx="3"/>
            <a:endCxn id="93" idx="2"/>
          </p:cNvCxnSpPr>
          <p:nvPr/>
        </p:nvCxnSpPr>
        <p:spPr>
          <a:xfrm rot="5400000" flipH="1">
            <a:off x="3644680" y="5101259"/>
            <a:ext cx="54369" cy="2036825"/>
          </a:xfrm>
          <a:prstGeom prst="curvedConnector3">
            <a:avLst>
              <a:gd name="adj1" fmla="val -492908"/>
            </a:avLst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Curved Connector 96"/>
          <p:cNvCxnSpPr>
            <a:stCxn id="84" idx="3"/>
            <a:endCxn id="95" idx="2"/>
          </p:cNvCxnSpPr>
          <p:nvPr/>
        </p:nvCxnSpPr>
        <p:spPr>
          <a:xfrm rot="5400000" flipH="1" flipV="1">
            <a:off x="8429573" y="5070903"/>
            <a:ext cx="54369" cy="2097532"/>
          </a:xfrm>
          <a:prstGeom prst="curvedConnector3">
            <a:avLst>
              <a:gd name="adj1" fmla="val -468318"/>
            </a:avLst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Curved Connector 97"/>
          <p:cNvCxnSpPr>
            <a:stCxn id="83" idx="0"/>
            <a:endCxn id="94" idx="0"/>
          </p:cNvCxnSpPr>
          <p:nvPr/>
        </p:nvCxnSpPr>
        <p:spPr>
          <a:xfrm flipV="1">
            <a:off x="8242803" y="4979343"/>
            <a:ext cx="1262721" cy="233054"/>
          </a:xfrm>
          <a:prstGeom prst="curvedConnector4">
            <a:avLst>
              <a:gd name="adj1" fmla="val 20141"/>
              <a:gd name="adj2" fmla="val 192429"/>
            </a:avLst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urved Connector 98"/>
          <p:cNvCxnSpPr>
            <a:stCxn id="79" idx="2"/>
            <a:endCxn id="92" idx="0"/>
          </p:cNvCxnSpPr>
          <p:nvPr/>
        </p:nvCxnSpPr>
        <p:spPr>
          <a:xfrm rot="10800000">
            <a:off x="2653450" y="4979343"/>
            <a:ext cx="1202014" cy="233054"/>
          </a:xfrm>
          <a:prstGeom prst="curvedConnector4">
            <a:avLst>
              <a:gd name="adj1" fmla="val 16408"/>
              <a:gd name="adj2" fmla="val 186617"/>
            </a:avLst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4174769" y="6447321"/>
            <a:ext cx="4233831" cy="350855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pPr defTabSz="457153">
              <a:lnSpc>
                <a:spcPct val="70000"/>
              </a:lnSpc>
            </a:pPr>
            <a:r>
              <a:rPr lang="en-US" sz="2400" dirty="0">
                <a:solidFill>
                  <a:srgbClr val="FF0000"/>
                </a:solidFill>
              </a:rPr>
              <a:t>Infrequent Communication</a:t>
            </a:r>
          </a:p>
        </p:txBody>
      </p:sp>
      <p:cxnSp>
        <p:nvCxnSpPr>
          <p:cNvPr id="101" name="Curved Connector 100"/>
          <p:cNvCxnSpPr>
            <a:stCxn id="100" idx="3"/>
            <a:endCxn id="86" idx="3"/>
          </p:cNvCxnSpPr>
          <p:nvPr/>
        </p:nvCxnSpPr>
        <p:spPr>
          <a:xfrm flipV="1">
            <a:off x="8408600" y="6146854"/>
            <a:ext cx="1092337" cy="475894"/>
          </a:xfrm>
          <a:prstGeom prst="curvedConnector2">
            <a:avLst/>
          </a:prstGeom>
          <a:ln>
            <a:solidFill>
              <a:srgbClr val="FF0000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urved Connector 103"/>
          <p:cNvCxnSpPr>
            <a:stCxn id="100" idx="1"/>
            <a:endCxn id="89" idx="3"/>
          </p:cNvCxnSpPr>
          <p:nvPr/>
        </p:nvCxnSpPr>
        <p:spPr>
          <a:xfrm rot="10800000">
            <a:off x="2646949" y="6146854"/>
            <a:ext cx="1527821" cy="475894"/>
          </a:xfrm>
          <a:prstGeom prst="curvedConnector2">
            <a:avLst/>
          </a:prstGeom>
          <a:ln>
            <a:solidFill>
              <a:srgbClr val="FF0000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 panose="020F0302020204030204"/>
                </a:rPr>
                <a:t>Lecture 19  &gt;  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412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4" grpId="0"/>
      <p:bldP spid="19" grpId="0" animBg="1"/>
      <p:bldP spid="20" grpId="0" animBg="1"/>
      <p:bldP spid="21" grpId="0" animBg="1"/>
      <p:bldP spid="22" grpId="0"/>
      <p:bldP spid="25" grpId="0" animBg="1"/>
      <p:bldP spid="28" grpId="0"/>
      <p:bldP spid="29" grpId="0" animBg="1"/>
      <p:bldP spid="45" grpId="0" animBg="1"/>
      <p:bldP spid="44" grpId="0" animBg="1"/>
      <p:bldP spid="66" grpId="0"/>
      <p:bldP spid="67" grpId="0"/>
      <p:bldP spid="68" grpId="0"/>
      <p:bldP spid="69" grpId="0"/>
      <p:bldP spid="75" grpId="0"/>
      <p:bldP spid="77" grpId="0"/>
      <p:bldP spid="78" grpId="0" animBg="1"/>
      <p:bldP spid="79" grpId="0" animBg="1"/>
      <p:bldP spid="80" grpId="0" animBg="1"/>
      <p:bldP spid="81" grpId="0"/>
      <p:bldP spid="82" grpId="0" animBg="1"/>
      <p:bldP spid="83" grpId="0" animBg="1"/>
      <p:bldP spid="84" grpId="0" animBg="1"/>
      <p:bldP spid="85" grpId="0"/>
      <p:bldP spid="86" grpId="0" animBg="1"/>
      <p:bldP spid="88" grpId="0"/>
      <p:bldP spid="89" grpId="0" animBg="1"/>
      <p:bldP spid="90" grpId="0"/>
      <p:bldP spid="91" grpId="0"/>
      <p:bldP spid="92" grpId="0" animBg="1"/>
      <p:bldP spid="93" grpId="0" animBg="1"/>
      <p:bldP spid="94" grpId="0" animBg="1"/>
      <p:bldP spid="95" grpId="0" animBg="1"/>
      <p:bldP spid="10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3851"/>
            <a:ext cx="12192000" cy="914400"/>
          </a:xfrm>
        </p:spPr>
        <p:txBody>
          <a:bodyPr/>
          <a:lstStyle/>
          <a:p>
            <a:r>
              <a:rPr lang="en-US" dirty="0" smtClean="0"/>
              <a:t>Model Replication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59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1680638" y="4317998"/>
            <a:ext cx="87600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1591162" y="3842967"/>
            <a:ext cx="1499479" cy="461665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pPr defTabSz="457153"/>
            <a:r>
              <a:rPr lang="en-US" sz="2400" dirty="0" err="1">
                <a:solidFill>
                  <a:prstClr val="black"/>
                </a:solidFill>
              </a:rPr>
              <a:t>PerNode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3735145" y="4457067"/>
            <a:ext cx="1938421" cy="1804738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0" tIns="45715" rIns="91430" bIns="45715" rtlCol="0" anchor="ctr"/>
          <a:lstStyle/>
          <a:p>
            <a:pPr algn="ctr"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 rot="5400000">
            <a:off x="4402854" y="4377585"/>
            <a:ext cx="574843" cy="166962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lIns="91430" tIns="45715" rIns="91430" bIns="45715" rtlCol="0" anchor="ctr"/>
          <a:lstStyle/>
          <a:p>
            <a:pPr algn="ctr" defTabSz="457153"/>
            <a:r>
              <a:rPr lang="en-US" sz="2400" b="1" dirty="0">
                <a:solidFill>
                  <a:prstClr val="white"/>
                </a:solidFill>
              </a:rPr>
              <a:t>Core 1</a:t>
            </a:r>
          </a:p>
        </p:txBody>
      </p:sp>
      <p:sp>
        <p:nvSpPr>
          <p:cNvPr id="80" name="Rectangle 79"/>
          <p:cNvSpPr/>
          <p:nvPr/>
        </p:nvSpPr>
        <p:spPr>
          <a:xfrm rot="5400000">
            <a:off x="4402854" y="5024620"/>
            <a:ext cx="574843" cy="166962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lIns="91430" tIns="45715" rIns="91430" bIns="45715" rtlCol="0" anchor="ctr"/>
          <a:lstStyle/>
          <a:p>
            <a:pPr algn="ctr" defTabSz="457153"/>
            <a:r>
              <a:rPr lang="en-US" sz="2400" b="1" dirty="0">
                <a:solidFill>
                  <a:prstClr val="white"/>
                </a:solidFill>
              </a:rPr>
              <a:t>Core 2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4097521" y="4457069"/>
            <a:ext cx="1280519" cy="461665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pPr defTabSz="457153"/>
            <a:r>
              <a:rPr lang="en-US" sz="2400" dirty="0">
                <a:solidFill>
                  <a:srgbClr val="E07602">
                    <a:lumMod val="75000"/>
                  </a:srgbClr>
                </a:solidFill>
              </a:rPr>
              <a:t>Node 1</a:t>
            </a:r>
          </a:p>
        </p:txBody>
      </p:sp>
      <p:sp>
        <p:nvSpPr>
          <p:cNvPr id="82" name="Rectangle 81"/>
          <p:cNvSpPr/>
          <p:nvPr/>
        </p:nvSpPr>
        <p:spPr>
          <a:xfrm>
            <a:off x="6452861" y="4457067"/>
            <a:ext cx="1938421" cy="1804738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0" tIns="45715" rIns="91430" bIns="45715" rtlCol="0" anchor="ctr"/>
          <a:lstStyle/>
          <a:p>
            <a:pPr algn="ctr" defTabSz="457153"/>
            <a:endParaRPr lang="en-US">
              <a:solidFill>
                <a:prstClr val="black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 rot="5400000">
            <a:off x="7120570" y="4377585"/>
            <a:ext cx="574843" cy="166962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lIns="91430" tIns="45715" rIns="91430" bIns="45715" rtlCol="0" anchor="ctr"/>
          <a:lstStyle/>
          <a:p>
            <a:pPr algn="ctr" defTabSz="457153"/>
            <a:r>
              <a:rPr lang="en-US" sz="2400" b="1" dirty="0">
                <a:solidFill>
                  <a:prstClr val="white"/>
                </a:solidFill>
              </a:rPr>
              <a:t>Core 3</a:t>
            </a:r>
          </a:p>
        </p:txBody>
      </p:sp>
      <p:sp>
        <p:nvSpPr>
          <p:cNvPr id="84" name="Rectangle 83"/>
          <p:cNvSpPr/>
          <p:nvPr/>
        </p:nvSpPr>
        <p:spPr>
          <a:xfrm rot="5400000">
            <a:off x="7120570" y="5024620"/>
            <a:ext cx="574843" cy="166962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lIns="91430" tIns="45715" rIns="91430" bIns="45715" rtlCol="0" anchor="ctr"/>
          <a:lstStyle/>
          <a:p>
            <a:pPr algn="ctr" defTabSz="457153"/>
            <a:r>
              <a:rPr lang="en-US" sz="2400" b="1" dirty="0">
                <a:solidFill>
                  <a:prstClr val="white"/>
                </a:solidFill>
              </a:rPr>
              <a:t>Core 4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6775133" y="4457069"/>
            <a:ext cx="1280519" cy="461665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pPr defTabSz="457153"/>
            <a:r>
              <a:rPr lang="en-US" sz="2400" dirty="0">
                <a:solidFill>
                  <a:srgbClr val="E07602">
                    <a:lumMod val="75000"/>
                  </a:srgbClr>
                </a:solidFill>
              </a:rPr>
              <a:t>Node 2</a:t>
            </a:r>
          </a:p>
        </p:txBody>
      </p:sp>
      <p:sp>
        <p:nvSpPr>
          <p:cNvPr id="86" name="Rectangle 85"/>
          <p:cNvSpPr/>
          <p:nvPr/>
        </p:nvSpPr>
        <p:spPr>
          <a:xfrm rot="5400000">
            <a:off x="8886877" y="4592994"/>
            <a:ext cx="1228121" cy="18796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lIns="91430" tIns="45715" rIns="91430" bIns="45715" rtlCol="0" anchor="ctr"/>
          <a:lstStyle/>
          <a:p>
            <a:pPr algn="ctr" defTabSz="457153"/>
            <a:endParaRPr lang="en-US" sz="2400" b="1" dirty="0">
              <a:solidFill>
                <a:prstClr val="white"/>
              </a:solidFill>
            </a:endParaRPr>
          </a:p>
        </p:txBody>
      </p:sp>
      <p:cxnSp>
        <p:nvCxnSpPr>
          <p:cNvPr id="87" name="Straight Connector 86"/>
          <p:cNvCxnSpPr>
            <a:stCxn id="78" idx="3"/>
            <a:endCxn id="82" idx="1"/>
          </p:cNvCxnSpPr>
          <p:nvPr/>
        </p:nvCxnSpPr>
        <p:spPr>
          <a:xfrm>
            <a:off x="5673566" y="5359436"/>
            <a:ext cx="779295" cy="0"/>
          </a:xfrm>
          <a:prstGeom prst="line">
            <a:avLst/>
          </a:prstGeom>
          <a:ln w="762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5692239" y="5389299"/>
            <a:ext cx="704490" cy="461665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pPr defTabSz="457153"/>
            <a:r>
              <a:rPr lang="en-US" sz="2400" dirty="0">
                <a:solidFill>
                  <a:prstClr val="black"/>
                </a:solidFill>
              </a:rPr>
              <a:t>QPI</a:t>
            </a:r>
          </a:p>
        </p:txBody>
      </p:sp>
      <p:sp>
        <p:nvSpPr>
          <p:cNvPr id="89" name="Rectangle 88"/>
          <p:cNvSpPr/>
          <p:nvPr/>
        </p:nvSpPr>
        <p:spPr>
          <a:xfrm rot="5400000">
            <a:off x="2032888" y="4592994"/>
            <a:ext cx="1228121" cy="18796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lIns="91430" tIns="45715" rIns="91430" bIns="45715" rtlCol="0" anchor="ctr"/>
          <a:lstStyle/>
          <a:p>
            <a:pPr algn="ctr" defTabSz="457153"/>
            <a:endParaRPr lang="en-US" sz="2400" b="1" dirty="0">
              <a:solidFill>
                <a:prstClr val="white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9625835" y="4517679"/>
            <a:ext cx="881972" cy="461665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pPr defTabSz="457153"/>
            <a:r>
              <a:rPr lang="en-US" sz="2400" b="1" dirty="0">
                <a:solidFill>
                  <a:srgbClr val="A2B170">
                    <a:lumMod val="75000"/>
                  </a:srgbClr>
                </a:solidFill>
              </a:rPr>
              <a:t>RAM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680638" y="4517679"/>
            <a:ext cx="881972" cy="461665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pPr defTabSz="457153"/>
            <a:r>
              <a:rPr lang="en-US" sz="2400" b="1" dirty="0">
                <a:solidFill>
                  <a:srgbClr val="A2B170">
                    <a:lumMod val="75000"/>
                  </a:srgbClr>
                </a:solidFill>
              </a:rPr>
              <a:t>RAM</a:t>
            </a:r>
          </a:p>
        </p:txBody>
      </p:sp>
      <p:sp>
        <p:nvSpPr>
          <p:cNvPr id="93" name="Rounded Rectangle 92"/>
          <p:cNvSpPr/>
          <p:nvPr/>
        </p:nvSpPr>
        <p:spPr>
          <a:xfrm>
            <a:off x="1859993" y="4979344"/>
            <a:ext cx="1586914" cy="1113141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 defTabSz="457153"/>
            <a:r>
              <a:rPr lang="en-US" sz="2400" dirty="0">
                <a:solidFill>
                  <a:prstClr val="white"/>
                </a:solidFill>
              </a:rPr>
              <a:t>Model</a:t>
            </a:r>
          </a:p>
        </p:txBody>
      </p:sp>
      <p:sp>
        <p:nvSpPr>
          <p:cNvPr id="95" name="Rounded Rectangle 94"/>
          <p:cNvSpPr/>
          <p:nvPr/>
        </p:nvSpPr>
        <p:spPr>
          <a:xfrm>
            <a:off x="8712066" y="4979344"/>
            <a:ext cx="1586914" cy="1113141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 defTabSz="457153"/>
            <a:r>
              <a:rPr lang="en-US" sz="2400" dirty="0">
                <a:solidFill>
                  <a:prstClr val="white"/>
                </a:solidFill>
              </a:rPr>
              <a:t>Model</a:t>
            </a:r>
          </a:p>
        </p:txBody>
      </p:sp>
      <p:cxnSp>
        <p:nvCxnSpPr>
          <p:cNvPr id="96" name="Curved Connector 95"/>
          <p:cNvCxnSpPr>
            <a:stCxn id="80" idx="3"/>
            <a:endCxn id="93" idx="2"/>
          </p:cNvCxnSpPr>
          <p:nvPr/>
        </p:nvCxnSpPr>
        <p:spPr>
          <a:xfrm rot="5400000" flipH="1">
            <a:off x="3644680" y="5101259"/>
            <a:ext cx="54369" cy="2036825"/>
          </a:xfrm>
          <a:prstGeom prst="curvedConnector3">
            <a:avLst>
              <a:gd name="adj1" fmla="val -320789"/>
            </a:avLst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Curved Connector 96"/>
          <p:cNvCxnSpPr>
            <a:stCxn id="84" idx="3"/>
            <a:endCxn id="95" idx="2"/>
          </p:cNvCxnSpPr>
          <p:nvPr/>
        </p:nvCxnSpPr>
        <p:spPr>
          <a:xfrm rot="5400000" flipH="1" flipV="1">
            <a:off x="8429573" y="5070903"/>
            <a:ext cx="54369" cy="2097532"/>
          </a:xfrm>
          <a:prstGeom prst="curvedConnector3">
            <a:avLst>
              <a:gd name="adj1" fmla="val -345379"/>
            </a:avLst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Curved Connector 97"/>
          <p:cNvCxnSpPr>
            <a:stCxn id="83" idx="0"/>
          </p:cNvCxnSpPr>
          <p:nvPr/>
        </p:nvCxnSpPr>
        <p:spPr>
          <a:xfrm flipV="1">
            <a:off x="8242803" y="4979343"/>
            <a:ext cx="1262721" cy="233054"/>
          </a:xfrm>
          <a:prstGeom prst="curvedConnector4">
            <a:avLst>
              <a:gd name="adj1" fmla="val 20141"/>
              <a:gd name="adj2" fmla="val 192429"/>
            </a:avLst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urved Connector 98"/>
          <p:cNvCxnSpPr>
            <a:stCxn id="79" idx="2"/>
          </p:cNvCxnSpPr>
          <p:nvPr/>
        </p:nvCxnSpPr>
        <p:spPr>
          <a:xfrm rot="10800000">
            <a:off x="2653450" y="4979343"/>
            <a:ext cx="1202014" cy="233054"/>
          </a:xfrm>
          <a:prstGeom prst="curvedConnector4">
            <a:avLst>
              <a:gd name="adj1" fmla="val 16408"/>
              <a:gd name="adj2" fmla="val 186617"/>
            </a:avLst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3945984" y="6407217"/>
            <a:ext cx="4182535" cy="350855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pPr defTabSz="457153">
              <a:lnSpc>
                <a:spcPct val="70000"/>
              </a:lnSpc>
            </a:pPr>
            <a:r>
              <a:rPr lang="en-US" sz="2400" dirty="0">
                <a:solidFill>
                  <a:srgbClr val="21449B">
                    <a:lumMod val="75000"/>
                  </a:srgbClr>
                </a:solidFill>
              </a:rPr>
              <a:t>Infrequent communication</a:t>
            </a:r>
          </a:p>
        </p:txBody>
      </p:sp>
      <p:cxnSp>
        <p:nvCxnSpPr>
          <p:cNvPr id="101" name="Curved Connector 100"/>
          <p:cNvCxnSpPr>
            <a:stCxn id="100" idx="3"/>
            <a:endCxn id="95" idx="3"/>
          </p:cNvCxnSpPr>
          <p:nvPr/>
        </p:nvCxnSpPr>
        <p:spPr>
          <a:xfrm flipV="1">
            <a:off x="8128518" y="5535914"/>
            <a:ext cx="2170462" cy="1046730"/>
          </a:xfrm>
          <a:prstGeom prst="curvedConnector3">
            <a:avLst>
              <a:gd name="adj1" fmla="val 110532"/>
            </a:avLst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urved Connector 103"/>
          <p:cNvCxnSpPr>
            <a:stCxn id="100" idx="1"/>
            <a:endCxn id="93" idx="1"/>
          </p:cNvCxnSpPr>
          <p:nvPr/>
        </p:nvCxnSpPr>
        <p:spPr>
          <a:xfrm rot="10800000">
            <a:off x="1859993" y="5535914"/>
            <a:ext cx="2085990" cy="1046730"/>
          </a:xfrm>
          <a:prstGeom prst="curvedConnector3">
            <a:avLst>
              <a:gd name="adj1" fmla="val 110959"/>
            </a:avLst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Rectangle 116"/>
          <p:cNvSpPr/>
          <p:nvPr/>
        </p:nvSpPr>
        <p:spPr>
          <a:xfrm rot="5400000">
            <a:off x="2953863" y="3237179"/>
            <a:ext cx="463387" cy="21023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lIns="91430" tIns="45715" rIns="91430" bIns="45715" rtlCol="0" anchor="ctr"/>
          <a:lstStyle/>
          <a:p>
            <a:pPr algn="ctr" defTabSz="457153"/>
            <a:endParaRPr lang="en-US" sz="2400" b="1" dirty="0">
              <a:solidFill>
                <a:prstClr val="white"/>
              </a:solidFill>
            </a:endParaRPr>
          </a:p>
        </p:txBody>
      </p:sp>
      <p:sp>
        <p:nvSpPr>
          <p:cNvPr id="118" name="Rounded Rectangle 117"/>
          <p:cNvSpPr/>
          <p:nvPr/>
        </p:nvSpPr>
        <p:spPr>
          <a:xfrm>
            <a:off x="3111957" y="3151628"/>
            <a:ext cx="154038" cy="155477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 defTabSz="457153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19" name="Rounded Rectangle 118"/>
          <p:cNvSpPr/>
          <p:nvPr/>
        </p:nvSpPr>
        <p:spPr>
          <a:xfrm>
            <a:off x="3111685" y="3363715"/>
            <a:ext cx="154038" cy="155477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 defTabSz="457153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 rot="5400000">
            <a:off x="3207959" y="3237179"/>
            <a:ext cx="463387" cy="21023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lIns="91430" tIns="45715" rIns="91430" bIns="45715" rtlCol="0" anchor="ctr"/>
          <a:lstStyle/>
          <a:p>
            <a:pPr algn="ctr" defTabSz="457153"/>
            <a:endParaRPr lang="en-US" sz="2400" b="1" dirty="0">
              <a:solidFill>
                <a:prstClr val="white"/>
              </a:solidFill>
            </a:endParaRPr>
          </a:p>
        </p:txBody>
      </p:sp>
      <p:sp>
        <p:nvSpPr>
          <p:cNvPr id="121" name="Rounded Rectangle 120"/>
          <p:cNvSpPr/>
          <p:nvPr/>
        </p:nvSpPr>
        <p:spPr>
          <a:xfrm>
            <a:off x="3366053" y="3151628"/>
            <a:ext cx="154038" cy="155477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 defTabSz="457153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22" name="Rounded Rectangle 121"/>
          <p:cNvSpPr/>
          <p:nvPr/>
        </p:nvSpPr>
        <p:spPr>
          <a:xfrm>
            <a:off x="3365781" y="3363715"/>
            <a:ext cx="154038" cy="155477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 defTabSz="457153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23" name="Rectangle 122"/>
          <p:cNvSpPr/>
          <p:nvPr/>
        </p:nvSpPr>
        <p:spPr>
          <a:xfrm rot="5400000">
            <a:off x="2953863" y="2644094"/>
            <a:ext cx="463387" cy="21023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lIns="91430" tIns="45715" rIns="91430" bIns="45715" rtlCol="0" anchor="ctr"/>
          <a:lstStyle/>
          <a:p>
            <a:pPr algn="ctr" defTabSz="457153"/>
            <a:endParaRPr lang="en-US" sz="2400" b="1" dirty="0">
              <a:solidFill>
                <a:prstClr val="white"/>
              </a:solidFill>
            </a:endParaRPr>
          </a:p>
        </p:txBody>
      </p:sp>
      <p:sp>
        <p:nvSpPr>
          <p:cNvPr id="126" name="Rectangle 125"/>
          <p:cNvSpPr/>
          <p:nvPr/>
        </p:nvSpPr>
        <p:spPr>
          <a:xfrm rot="5400000">
            <a:off x="3207959" y="2644094"/>
            <a:ext cx="463387" cy="21023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lIns="91430" tIns="45715" rIns="91430" bIns="45715" rtlCol="0" anchor="ctr"/>
          <a:lstStyle/>
          <a:p>
            <a:pPr algn="ctr" defTabSz="457153"/>
            <a:endParaRPr lang="en-US" sz="2400" b="1" dirty="0">
              <a:solidFill>
                <a:prstClr val="white"/>
              </a:solidFill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3366053" y="2672285"/>
            <a:ext cx="154038" cy="155477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 defTabSz="457153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29009" y="2513250"/>
            <a:ext cx="1484150" cy="461665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pPr defTabSz="457153"/>
            <a:r>
              <a:rPr lang="en-US" sz="2400" dirty="0" err="1">
                <a:solidFill>
                  <a:prstClr val="black"/>
                </a:solidFill>
              </a:rPr>
              <a:t>Hogwild</a:t>
            </a:r>
            <a:r>
              <a:rPr lang="en-US" sz="2400" dirty="0">
                <a:solidFill>
                  <a:prstClr val="black"/>
                </a:solidFill>
              </a:rPr>
              <a:t>!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1722146" y="3100106"/>
            <a:ext cx="1402547" cy="461665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pPr defTabSz="457153"/>
            <a:r>
              <a:rPr lang="en-US" sz="2400" dirty="0" err="1">
                <a:solidFill>
                  <a:prstClr val="black"/>
                </a:solidFill>
              </a:rPr>
              <a:t>PerCore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7813108" y="1978151"/>
            <a:ext cx="2764064" cy="1200328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 defTabSz="457153"/>
            <a:r>
              <a:rPr lang="en-US" sz="2400" dirty="0">
                <a:solidFill>
                  <a:prstClr val="black"/>
                </a:solidFill>
              </a:rPr>
              <a:t>In between</a:t>
            </a:r>
          </a:p>
          <a:p>
            <a:pPr algn="ctr" defTabSz="457153"/>
            <a:r>
              <a:rPr lang="en-US" sz="2400" dirty="0">
                <a:solidFill>
                  <a:prstClr val="black"/>
                </a:solidFill>
              </a:rPr>
              <a:t>both </a:t>
            </a:r>
            <a:r>
              <a:rPr lang="en-US" sz="2400" b="1" u="sng" dirty="0" err="1">
                <a:solidFill>
                  <a:prstClr val="black"/>
                </a:solidFill>
              </a:rPr>
              <a:t>Hogwild</a:t>
            </a:r>
            <a:r>
              <a:rPr lang="en-US" sz="2400" b="1" u="sng" dirty="0">
                <a:solidFill>
                  <a:prstClr val="black"/>
                </a:solidFill>
              </a:rPr>
              <a:t>!</a:t>
            </a:r>
            <a:r>
              <a:rPr lang="en-US" sz="2400" dirty="0">
                <a:solidFill>
                  <a:prstClr val="black"/>
                </a:solidFill>
              </a:rPr>
              <a:t> and </a:t>
            </a:r>
            <a:r>
              <a:rPr lang="en-US" sz="2400" b="1" u="sng" dirty="0" err="1">
                <a:solidFill>
                  <a:prstClr val="black"/>
                </a:solidFill>
              </a:rPr>
              <a:t>PerCore</a:t>
            </a:r>
            <a:r>
              <a:rPr lang="en-US" sz="2400" dirty="0">
                <a:solidFill>
                  <a:prstClr val="black"/>
                </a:solidFill>
              </a:rPr>
              <a:t>?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651185" y="1464910"/>
            <a:ext cx="1938421" cy="9885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 defTabSz="457153">
              <a:lnSpc>
                <a:spcPct val="70000"/>
              </a:lnSpc>
            </a:pPr>
            <a:r>
              <a:rPr lang="en-US" sz="2400" dirty="0">
                <a:solidFill>
                  <a:prstClr val="white"/>
                </a:solidFill>
              </a:rPr>
              <a:t>Statistical Efficiency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5689530" y="1464910"/>
            <a:ext cx="1922456" cy="9885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 defTabSz="457153">
              <a:lnSpc>
                <a:spcPct val="70000"/>
              </a:lnSpc>
            </a:pPr>
            <a:r>
              <a:rPr lang="en-US" sz="2400" dirty="0">
                <a:solidFill>
                  <a:prstClr val="white"/>
                </a:solidFill>
              </a:rPr>
              <a:t>Hardware Efficiency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3651185" y="2498863"/>
            <a:ext cx="1938421" cy="524815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30" tIns="45715" rIns="91430" bIns="45715" rtlCol="0" anchor="ctr"/>
          <a:lstStyle/>
          <a:p>
            <a:pPr algn="ctr" defTabSz="457153">
              <a:lnSpc>
                <a:spcPct val="80000"/>
              </a:lnSpc>
            </a:pPr>
            <a:r>
              <a:rPr lang="en-US" sz="2400" dirty="0">
                <a:solidFill>
                  <a:prstClr val="black"/>
                </a:solidFill>
              </a:rPr>
              <a:t>High</a:t>
            </a:r>
          </a:p>
        </p:txBody>
      </p:sp>
      <p:sp>
        <p:nvSpPr>
          <p:cNvPr id="137" name="Rectangle 136"/>
          <p:cNvSpPr/>
          <p:nvPr/>
        </p:nvSpPr>
        <p:spPr>
          <a:xfrm>
            <a:off x="5673564" y="2498863"/>
            <a:ext cx="1938422" cy="524815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30" tIns="45715" rIns="91430" bIns="45715" rtlCol="0" anchor="ctr"/>
          <a:lstStyle/>
          <a:p>
            <a:pPr algn="ctr" defTabSz="457153">
              <a:lnSpc>
                <a:spcPct val="80000"/>
              </a:lnSpc>
            </a:pPr>
            <a:r>
              <a:rPr lang="en-US" sz="2400" dirty="0">
                <a:solidFill>
                  <a:prstClr val="black"/>
                </a:solidFill>
              </a:rPr>
              <a:t>Low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3651185" y="3086073"/>
            <a:ext cx="1938421" cy="524815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30" tIns="45715" rIns="91430" bIns="45715" rtlCol="0" anchor="ctr"/>
          <a:lstStyle/>
          <a:p>
            <a:pPr algn="ctr" defTabSz="457153">
              <a:lnSpc>
                <a:spcPct val="80000"/>
              </a:lnSpc>
            </a:pPr>
            <a:r>
              <a:rPr lang="en-US" sz="2400" dirty="0">
                <a:solidFill>
                  <a:prstClr val="black"/>
                </a:solidFill>
              </a:rPr>
              <a:t>Low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5673566" y="3086073"/>
            <a:ext cx="1938421" cy="524815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30" tIns="45715" rIns="91430" bIns="45715" rtlCol="0" anchor="ctr"/>
          <a:lstStyle/>
          <a:p>
            <a:pPr algn="ctr" defTabSz="457153">
              <a:lnSpc>
                <a:spcPct val="80000"/>
              </a:lnSpc>
            </a:pPr>
            <a:r>
              <a:rPr lang="en-US" sz="2400" dirty="0">
                <a:solidFill>
                  <a:prstClr val="black"/>
                </a:solidFill>
              </a:rPr>
              <a:t>High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8" name="Rectangle 4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 panose="020F0302020204030204"/>
                </a:rPr>
                <a:t>Lecture 19  &gt;  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495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 animBg="1"/>
      <p:bldP spid="79" grpId="0" animBg="1"/>
      <p:bldP spid="80" grpId="0" animBg="1"/>
      <p:bldP spid="81" grpId="0"/>
      <p:bldP spid="82" grpId="0" animBg="1"/>
      <p:bldP spid="83" grpId="0" animBg="1"/>
      <p:bldP spid="84" grpId="0" animBg="1"/>
      <p:bldP spid="85" grpId="0"/>
      <p:bldP spid="86" grpId="0" animBg="1"/>
      <p:bldP spid="88" grpId="0"/>
      <p:bldP spid="89" grpId="0" animBg="1"/>
      <p:bldP spid="90" grpId="0"/>
      <p:bldP spid="91" grpId="0"/>
      <p:bldP spid="93" grpId="0" animBg="1"/>
      <p:bldP spid="95" grpId="0" animBg="1"/>
      <p:bldP spid="100" grpId="0"/>
      <p:bldP spid="130" grpId="0"/>
      <p:bldP spid="15" grpId="0" animBg="1"/>
      <p:bldP spid="131" grpId="0" animBg="1"/>
      <p:bldP spid="133" grpId="0" animBg="1"/>
      <p:bldP spid="137" grpId="0" animBg="1"/>
      <p:bldP spid="138" grpId="0" animBg="1"/>
      <p:bldP spid="13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425" y="1685668"/>
            <a:ext cx="4096289" cy="9362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81838" y="4468936"/>
            <a:ext cx="4096289" cy="432806"/>
          </a:xfrm>
          <a:prstGeom prst="rect">
            <a:avLst/>
          </a:prstGeom>
        </p:spPr>
        <p:txBody>
          <a:bodyPr wrap="square" lIns="51430" tIns="25715" rIns="51430" bIns="25715">
            <a:spAutoFit/>
          </a:bodyPr>
          <a:lstStyle/>
          <a:p>
            <a:pPr algn="ctr" defTabSz="257149"/>
            <a:r>
              <a:rPr lang="en-US" sz="2475" dirty="0">
                <a:solidFill>
                  <a:prstClr val="white"/>
                </a:solidFill>
              </a:rPr>
              <a:t>The </a:t>
            </a:r>
            <a:r>
              <a:rPr lang="en-US" sz="2475" dirty="0" err="1">
                <a:solidFill>
                  <a:prstClr val="white"/>
                </a:solidFill>
              </a:rPr>
              <a:t>DeepDive</a:t>
            </a:r>
            <a:r>
              <a:rPr lang="en-US" sz="2475" dirty="0">
                <a:solidFill>
                  <a:prstClr val="white"/>
                </a:solidFill>
              </a:rPr>
              <a:t> Team</a:t>
            </a:r>
            <a:endParaRPr lang="en-US" sz="2475" b="1" dirty="0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539" y="2826740"/>
            <a:ext cx="562369" cy="738578"/>
          </a:xfrm>
          <a:prstGeom prst="rect">
            <a:avLst/>
          </a:prstGeom>
        </p:spPr>
      </p:pic>
      <p:pic>
        <p:nvPicPr>
          <p:cNvPr id="8" name="Picture 7" descr="16405727631_30ccaee1d5_z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3" r="8247" b="16808"/>
          <a:stretch/>
        </p:blipFill>
        <p:spPr>
          <a:xfrm>
            <a:off x="5791583" y="3571616"/>
            <a:ext cx="512763" cy="752163"/>
          </a:xfrm>
          <a:prstGeom prst="rect">
            <a:avLst/>
          </a:prstGeom>
        </p:spPr>
      </p:pic>
      <p:pic>
        <p:nvPicPr>
          <p:cNvPr id="9" name="Picture 8" descr="16219847438_50aa18af4d_z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6" r="15551" b="33037"/>
          <a:stretch/>
        </p:blipFill>
        <p:spPr>
          <a:xfrm>
            <a:off x="6584817" y="2819453"/>
            <a:ext cx="491695" cy="752163"/>
          </a:xfrm>
          <a:prstGeom prst="rect">
            <a:avLst/>
          </a:prstGeom>
        </p:spPr>
      </p:pic>
      <p:pic>
        <p:nvPicPr>
          <p:cNvPr id="10" name="Picture 9" descr="15761746653_b6f1be8903_z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89" r="13692" b="36404"/>
          <a:stretch/>
        </p:blipFill>
        <p:spPr>
          <a:xfrm>
            <a:off x="6304345" y="3571618"/>
            <a:ext cx="552248" cy="7539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9389" y="3585631"/>
            <a:ext cx="554978" cy="739970"/>
          </a:xfrm>
          <a:prstGeom prst="rect">
            <a:avLst/>
          </a:prstGeom>
        </p:spPr>
      </p:pic>
      <p:pic>
        <p:nvPicPr>
          <p:cNvPr id="13" name="Picture 12" descr="12018167935_8c903f6dac_z.jp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06" t="2806" r="13529" b="40145"/>
          <a:stretch/>
        </p:blipFill>
        <p:spPr>
          <a:xfrm>
            <a:off x="4655102" y="3585631"/>
            <a:ext cx="574287" cy="7547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91218" y="2826740"/>
            <a:ext cx="573320" cy="73857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333590" y="4908036"/>
            <a:ext cx="3657979" cy="398181"/>
          </a:xfrm>
          <a:prstGeom prst="rect">
            <a:avLst/>
          </a:prstGeom>
        </p:spPr>
        <p:txBody>
          <a:bodyPr wrap="none" lIns="51430" tIns="25715" rIns="51430" bIns="25715">
            <a:spAutoFit/>
          </a:bodyPr>
          <a:lstStyle/>
          <a:p>
            <a:pPr defTabSz="257149"/>
            <a:r>
              <a:rPr lang="en-US" sz="2250" dirty="0">
                <a:solidFill>
                  <a:prstClr val="white"/>
                </a:solidFill>
              </a:rPr>
              <a:t>http://</a:t>
            </a:r>
            <a:r>
              <a:rPr lang="en-US" sz="2250" dirty="0" err="1">
                <a:solidFill>
                  <a:prstClr val="white"/>
                </a:solidFill>
              </a:rPr>
              <a:t>deepdive.stanford.edu</a:t>
            </a:r>
            <a:r>
              <a:rPr lang="en-US" sz="2250" dirty="0">
                <a:solidFill>
                  <a:prstClr val="white"/>
                </a:solidFill>
              </a:rPr>
              <a:t>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79849" y="2838504"/>
            <a:ext cx="524299" cy="7385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2"/>
          <a:srcRect l="27340" t="9043" r="28914" b="5443"/>
          <a:stretch/>
        </p:blipFill>
        <p:spPr>
          <a:xfrm>
            <a:off x="6862953" y="3573436"/>
            <a:ext cx="567301" cy="7385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56138" y="2819452"/>
            <a:ext cx="702406" cy="70240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4"/>
          <a:srcRect l="33744" t="7067" r="26427" b="42837"/>
          <a:stretch/>
        </p:blipFill>
        <p:spPr>
          <a:xfrm>
            <a:off x="6081251" y="2826741"/>
            <a:ext cx="504851" cy="795141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8" name="Rectangle 2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 panose="020F0302020204030204"/>
                </a:rPr>
                <a:t>Lecture 19  &gt;  Section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114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hart 18"/>
          <p:cNvGraphicFramePr/>
          <p:nvPr>
            <p:extLst/>
          </p:nvPr>
        </p:nvGraphicFramePr>
        <p:xfrm>
          <a:off x="4720974" y="2586109"/>
          <a:ext cx="2783384" cy="2412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hart 20"/>
          <p:cNvGraphicFramePr/>
          <p:nvPr>
            <p:extLst/>
          </p:nvPr>
        </p:nvGraphicFramePr>
        <p:xfrm>
          <a:off x="7342215" y="2586110"/>
          <a:ext cx="2783384" cy="2413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" name="Chart 2"/>
          <p:cNvGraphicFramePr/>
          <p:nvPr>
            <p:extLst/>
          </p:nvPr>
        </p:nvGraphicFramePr>
        <p:xfrm>
          <a:off x="2169923" y="2586109"/>
          <a:ext cx="2783383" cy="2412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3851"/>
            <a:ext cx="12192000" cy="914400"/>
          </a:xfrm>
        </p:spPr>
        <p:txBody>
          <a:bodyPr/>
          <a:lstStyle/>
          <a:p>
            <a:r>
              <a:rPr lang="en-US" smtClean="0"/>
              <a:t>Model </a:t>
            </a:r>
            <a:r>
              <a:rPr lang="en-US" dirty="0" smtClean="0"/>
              <a:t>Replication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60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 rot="16200000">
            <a:off x="501692" y="3362828"/>
            <a:ext cx="2885706" cy="830987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pPr algn="ctr" defTabSz="457153"/>
            <a:r>
              <a:rPr lang="en-US" sz="2400" dirty="0">
                <a:solidFill>
                  <a:prstClr val="black"/>
                </a:solidFill>
              </a:rPr>
              <a:t>Time to converge </a:t>
            </a:r>
          </a:p>
          <a:p>
            <a:pPr algn="ctr" defTabSz="457153"/>
            <a:r>
              <a:rPr lang="en-US" sz="2400" dirty="0">
                <a:solidFill>
                  <a:prstClr val="black"/>
                </a:solidFill>
              </a:rPr>
              <a:t>(seconds)</a:t>
            </a:r>
          </a:p>
        </p:txBody>
      </p:sp>
      <p:sp>
        <p:nvSpPr>
          <p:cNvPr id="34" name="TextBox 33"/>
          <p:cNvSpPr txBox="1"/>
          <p:nvPr/>
        </p:nvSpPr>
        <p:spPr>
          <a:xfrm rot="5400000">
            <a:off x="9946586" y="3546503"/>
            <a:ext cx="1062611" cy="461665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pPr defTabSz="457153"/>
            <a:r>
              <a:rPr lang="en-US" sz="2400" dirty="0">
                <a:solidFill>
                  <a:prstClr val="black"/>
                </a:solidFill>
              </a:rPr>
              <a:t>Better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986691" y="4768315"/>
            <a:ext cx="836888" cy="461665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pPr defTabSz="457153"/>
            <a:r>
              <a:rPr lang="en-US" sz="2400" dirty="0">
                <a:solidFill>
                  <a:prstClr val="black"/>
                </a:solidFill>
              </a:rPr>
              <a:t>SVM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252909" y="2101617"/>
            <a:ext cx="1402547" cy="461665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pPr defTabSz="457153"/>
            <a:r>
              <a:rPr lang="en-US" sz="2400" dirty="0" err="1">
                <a:solidFill>
                  <a:srgbClr val="E07602">
                    <a:lumMod val="75000"/>
                  </a:srgbClr>
                </a:solidFill>
              </a:rPr>
              <a:t>PerCore</a:t>
            </a:r>
            <a:endParaRPr lang="en-US" sz="2400" dirty="0">
              <a:solidFill>
                <a:srgbClr val="E07602">
                  <a:lumMod val="75000"/>
                </a:srgbClr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3290490" y="2549356"/>
            <a:ext cx="0" cy="80752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6401942" y="2549357"/>
            <a:ext cx="0" cy="1664714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327911" y="2102487"/>
            <a:ext cx="1499479" cy="461665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pPr defTabSz="457153"/>
            <a:r>
              <a:rPr lang="en-US" sz="2400" dirty="0" err="1">
                <a:solidFill>
                  <a:srgbClr val="21449B">
                    <a:lumMod val="75000"/>
                  </a:srgbClr>
                </a:solidFill>
              </a:rPr>
              <a:t>PerNode</a:t>
            </a:r>
            <a:endParaRPr lang="en-US" sz="2400" dirty="0">
              <a:solidFill>
                <a:srgbClr val="21449B">
                  <a:lumMod val="75000"/>
                </a:srgb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638766" y="2084356"/>
            <a:ext cx="1988645" cy="461665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pPr defTabSz="457153"/>
            <a:r>
              <a:rPr lang="en-US" sz="2400" dirty="0" err="1">
                <a:solidFill>
                  <a:srgbClr val="A2B170">
                    <a:lumMod val="50000"/>
                  </a:srgbClr>
                </a:solidFill>
              </a:rPr>
              <a:t>PerMachine</a:t>
            </a:r>
            <a:endParaRPr lang="en-US" sz="2400" dirty="0">
              <a:solidFill>
                <a:srgbClr val="A2B170">
                  <a:lumMod val="50000"/>
                </a:srgbClr>
              </a:solidFill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9645365" y="2552375"/>
            <a:ext cx="0" cy="1872632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504360" y="4768315"/>
            <a:ext cx="2941881" cy="461665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pPr defTabSz="457153"/>
            <a:r>
              <a:rPr lang="en-US" sz="2400" dirty="0">
                <a:solidFill>
                  <a:prstClr val="black"/>
                </a:solidFill>
              </a:rPr>
              <a:t>Logistic Regression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595267" y="4768315"/>
            <a:ext cx="2519440" cy="461665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pPr defTabSz="457153"/>
            <a:r>
              <a:rPr lang="en-US" sz="2400" dirty="0">
                <a:solidFill>
                  <a:prstClr val="black"/>
                </a:solidFill>
              </a:rPr>
              <a:t>Gibbs Sampling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0258034" y="3053256"/>
            <a:ext cx="0" cy="155364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570170" y="5541238"/>
            <a:ext cx="7676888" cy="954107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marL="342865" indent="-342865" defTabSz="457153">
              <a:buFontTx/>
              <a:buAutoNum type="arabicParenBoth"/>
            </a:pPr>
            <a:r>
              <a:rPr lang="en-US" sz="2800" dirty="0">
                <a:solidFill>
                  <a:prstClr val="black"/>
                </a:solidFill>
              </a:rPr>
              <a:t>No one method dominates the other.</a:t>
            </a:r>
          </a:p>
          <a:p>
            <a:pPr marL="342865" indent="-342865" defTabSz="457153">
              <a:buFontTx/>
              <a:buAutoNum type="arabicParenBoth"/>
            </a:pPr>
            <a:r>
              <a:rPr lang="en-US" sz="2800" dirty="0">
                <a:solidFill>
                  <a:prstClr val="black"/>
                </a:solidFill>
              </a:rPr>
              <a:t>Each can be significantly better. 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 panose="020F0302020204030204"/>
                </a:rPr>
                <a:t>Lecture 19  &gt;  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950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9551"/>
            <a:ext cx="12192000" cy="914400"/>
          </a:xfrm>
        </p:spPr>
        <p:txBody>
          <a:bodyPr/>
          <a:lstStyle/>
          <a:p>
            <a:r>
              <a:rPr lang="en-US" dirty="0" smtClean="0"/>
              <a:t>Statistical versus Hardware Efficiency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</a:rPr>
              <a:pPr/>
              <a:t>61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  <a:latin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0" y="6502060"/>
            <a:ext cx="9144000" cy="369332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algn="ctr"/>
            <a:r>
              <a:rPr lang="en-US" i="1" dirty="0" err="1">
                <a:solidFill>
                  <a:prstClr val="black"/>
                </a:solidFill>
                <a:latin typeface="Century Gothic"/>
              </a:rPr>
              <a:t>DimmWitted</a:t>
            </a:r>
            <a:r>
              <a:rPr lang="en-US" i="1" dirty="0">
                <a:solidFill>
                  <a:prstClr val="black"/>
                </a:solidFill>
                <a:latin typeface="Century Gothic"/>
              </a:rPr>
              <a:t>: A Study of Main-Memory Statistical Analytics. </a:t>
            </a:r>
            <a:r>
              <a:rPr lang="en-US" dirty="0">
                <a:solidFill>
                  <a:prstClr val="black"/>
                </a:solidFill>
                <a:latin typeface="Century Gothic"/>
              </a:rPr>
              <a:t>VLDB14.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501" y="1146676"/>
            <a:ext cx="2566123" cy="25097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57913" y="1111393"/>
            <a:ext cx="5377459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lIns="91430" tIns="45715" rIns="91430" bIns="45715" rtlCol="0">
            <a:sp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  <a:latin typeface="Century Gothic"/>
              </a:rPr>
              <a:t>Relaxing consistency results in new tradeoffs.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19500" y="5447494"/>
            <a:ext cx="8336886" cy="10772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lIns="91430" tIns="45715" rIns="91430" bIns="45715" rtlCol="0">
            <a:sp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  <a:latin typeface="Century Gothic"/>
              </a:rPr>
              <a:t>Can be 100x faster than classical choices, e.g., </a:t>
            </a:r>
            <a:r>
              <a:rPr lang="en-US" sz="3200" dirty="0" err="1">
                <a:solidFill>
                  <a:prstClr val="black"/>
                </a:solidFill>
                <a:latin typeface="Century Gothic"/>
              </a:rPr>
              <a:t>MLlib</a:t>
            </a:r>
            <a:r>
              <a:rPr lang="en-US" sz="3200" dirty="0">
                <a:solidFill>
                  <a:prstClr val="black"/>
                </a:solidFill>
                <a:latin typeface="Century Gothic"/>
              </a:rPr>
              <a:t> or </a:t>
            </a:r>
            <a:r>
              <a:rPr lang="en-US" sz="3200" dirty="0" err="1">
                <a:solidFill>
                  <a:prstClr val="black"/>
                </a:solidFill>
                <a:latin typeface="Century Gothic"/>
              </a:rPr>
              <a:t>GraphLab</a:t>
            </a:r>
            <a:endParaRPr lang="en-US" sz="3200" dirty="0">
              <a:solidFill>
                <a:prstClr val="black"/>
              </a:solidFill>
              <a:latin typeface="Century Gothic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57911" y="2317583"/>
            <a:ext cx="5803274" cy="2677656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marL="342865" indent="-342865">
              <a:buFontTx/>
              <a:buAutoNum type="arabicPeriod"/>
            </a:pPr>
            <a:r>
              <a:rPr lang="en-US" sz="2800" dirty="0">
                <a:solidFill>
                  <a:prstClr val="black"/>
                </a:solidFill>
                <a:latin typeface="Century Gothic"/>
              </a:rPr>
              <a:t>Access methods</a:t>
            </a:r>
          </a:p>
          <a:p>
            <a:pPr marL="914305" lvl="1" indent="-457153">
              <a:buFont typeface="Arial"/>
              <a:buChar char="•"/>
            </a:pPr>
            <a:r>
              <a:rPr lang="en-US" sz="2800" dirty="0">
                <a:solidFill>
                  <a:prstClr val="black"/>
                </a:solidFill>
                <a:latin typeface="Century Gothic"/>
              </a:rPr>
              <a:t>{Row, Column, Row-col}</a:t>
            </a:r>
          </a:p>
          <a:p>
            <a:pPr marL="342865" indent="-342865">
              <a:buFontTx/>
              <a:buAutoNum type="arabicPeriod"/>
            </a:pPr>
            <a:r>
              <a:rPr lang="en-US" sz="2800" dirty="0">
                <a:solidFill>
                  <a:prstClr val="black"/>
                </a:solidFill>
                <a:latin typeface="Century Gothic"/>
              </a:rPr>
              <a:t>Model Replication</a:t>
            </a:r>
          </a:p>
          <a:p>
            <a:pPr marL="914305" lvl="1" indent="-457153">
              <a:buFont typeface="Arial"/>
              <a:buChar char="•"/>
            </a:pPr>
            <a:r>
              <a:rPr lang="en-US" sz="2800" dirty="0">
                <a:solidFill>
                  <a:prstClr val="black"/>
                </a:solidFill>
                <a:latin typeface="Century Gothic"/>
              </a:rPr>
              <a:t>{Core, Node, Machine}</a:t>
            </a:r>
          </a:p>
          <a:p>
            <a:pPr marL="342865" indent="-342865">
              <a:buFontTx/>
              <a:buAutoNum type="arabicPeriod"/>
            </a:pPr>
            <a:r>
              <a:rPr lang="en-US" sz="2800" dirty="0">
                <a:solidFill>
                  <a:prstClr val="black"/>
                </a:solidFill>
                <a:latin typeface="Century Gothic"/>
              </a:rPr>
              <a:t>Data </a:t>
            </a:r>
            <a:r>
              <a:rPr lang="en-US" sz="2800" dirty="0" smtClean="0">
                <a:solidFill>
                  <a:prstClr val="black"/>
                </a:solidFill>
                <a:latin typeface="Century Gothic"/>
              </a:rPr>
              <a:t>Replication [SODA16]</a:t>
            </a:r>
            <a:endParaRPr lang="en-US" sz="2800" dirty="0">
              <a:solidFill>
                <a:prstClr val="black"/>
              </a:solidFill>
              <a:latin typeface="Century Gothic"/>
            </a:endParaRPr>
          </a:p>
          <a:p>
            <a:pPr marL="914305" lvl="1" indent="-457153">
              <a:buFont typeface="Arial"/>
              <a:buChar char="•"/>
            </a:pPr>
            <a:r>
              <a:rPr lang="en-US" sz="2800" dirty="0">
                <a:solidFill>
                  <a:prstClr val="black"/>
                </a:solidFill>
                <a:latin typeface="Century Gothic"/>
              </a:rPr>
              <a:t>{Full, Importance, Shard}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 panose="020F0302020204030204"/>
                </a:rPr>
                <a:t>Lecture 19  &gt;  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788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8408" y="2272047"/>
            <a:ext cx="8229600" cy="2483243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4000" dirty="0"/>
              <a:t>Trend 3: </a:t>
            </a:r>
            <a:r>
              <a:rPr lang="en-US" sz="4000" dirty="0" smtClean="0"/>
              <a:t>SIMD [NIPS15]</a:t>
            </a:r>
            <a:endParaRPr lang="en-US" sz="4000" dirty="0"/>
          </a:p>
        </p:txBody>
      </p:sp>
      <p:sp>
        <p:nvSpPr>
          <p:cNvPr id="3" name="Rectangle 2"/>
          <p:cNvSpPr/>
          <p:nvPr/>
        </p:nvSpPr>
        <p:spPr>
          <a:xfrm>
            <a:off x="1978408" y="5322407"/>
            <a:ext cx="8229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53"/>
            <a:r>
              <a:rPr lang="en-US" sz="3000" dirty="0">
                <a:solidFill>
                  <a:prstClr val="white"/>
                </a:solidFill>
              </a:rPr>
              <a:t>Modern processors offer </a:t>
            </a:r>
            <a:r>
              <a:rPr lang="en-US" sz="3000" b="1" dirty="0">
                <a:solidFill>
                  <a:prstClr val="white"/>
                </a:solidFill>
              </a:rPr>
              <a:t>fine-grained </a:t>
            </a:r>
            <a:r>
              <a:rPr lang="en-US" sz="3000" dirty="0">
                <a:solidFill>
                  <a:prstClr val="white"/>
                </a:solidFill>
              </a:rPr>
              <a:t>parallelism.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807" y="3861891"/>
            <a:ext cx="1410332" cy="14103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7135" y="3881804"/>
            <a:ext cx="2525672" cy="142069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 panose="020F0302020204030204"/>
                </a:rPr>
                <a:t>Lecture 19  &gt;  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290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5751"/>
            <a:ext cx="121920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SIMD Processing: Fine-grained parallelism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148480" y="3144920"/>
            <a:ext cx="580571" cy="56847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3"/>
            <a:r>
              <a:rPr lang="en-US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6" name="Rectangle 5"/>
          <p:cNvSpPr/>
          <p:nvPr/>
        </p:nvSpPr>
        <p:spPr>
          <a:xfrm>
            <a:off x="7729051" y="3144920"/>
            <a:ext cx="580571" cy="56847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3"/>
            <a:r>
              <a:rPr lang="en-US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8309622" y="3144920"/>
            <a:ext cx="580571" cy="56847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3"/>
            <a:r>
              <a:rPr lang="en-US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8" name="Rectangle 7"/>
          <p:cNvSpPr/>
          <p:nvPr/>
        </p:nvSpPr>
        <p:spPr>
          <a:xfrm>
            <a:off x="8890193" y="3144920"/>
            <a:ext cx="580571" cy="56847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3"/>
            <a:r>
              <a:rPr lang="en-US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83639" y="3292873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53"/>
            <a:r>
              <a:rPr lang="en-US" dirty="0">
                <a:solidFill>
                  <a:prstClr val="black"/>
                </a:solidFill>
              </a:rPr>
              <a:t>R</a:t>
            </a:r>
            <a:r>
              <a:rPr lang="en-US" baseline="-250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148480" y="3865796"/>
            <a:ext cx="580571" cy="56847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3"/>
            <a:r>
              <a:rPr lang="en-US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729051" y="3865796"/>
            <a:ext cx="580571" cy="56847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3"/>
            <a:r>
              <a:rPr lang="en-US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309622" y="3865796"/>
            <a:ext cx="580571" cy="56847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3"/>
            <a:r>
              <a:rPr lang="en-US" dirty="0">
                <a:solidFill>
                  <a:prstClr val="white"/>
                </a:solidFill>
              </a:rPr>
              <a:t>6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890193" y="3865796"/>
            <a:ext cx="580571" cy="56847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3"/>
            <a:r>
              <a:rPr lang="en-US" dirty="0">
                <a:solidFill>
                  <a:prstClr val="white"/>
                </a:solidFill>
              </a:rPr>
              <a:t>8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83639" y="4013749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53"/>
            <a:r>
              <a:rPr lang="en-US" dirty="0">
                <a:solidFill>
                  <a:prstClr val="black"/>
                </a:solidFill>
              </a:rPr>
              <a:t>R</a:t>
            </a:r>
            <a:r>
              <a:rPr lang="en-US" baseline="-25000" dirty="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49561" y="4797521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53"/>
            <a:r>
              <a:rPr lang="en-US" dirty="0">
                <a:solidFill>
                  <a:prstClr val="black"/>
                </a:solidFill>
              </a:rPr>
              <a:t>R</a:t>
            </a:r>
            <a:r>
              <a:rPr lang="en-US" baseline="-25000" dirty="0">
                <a:solidFill>
                  <a:prstClr val="black"/>
                </a:solidFill>
              </a:rPr>
              <a:t>1</a:t>
            </a:r>
            <a:r>
              <a:rPr lang="en-US" dirty="0">
                <a:solidFill>
                  <a:prstClr val="black"/>
                </a:solidFill>
              </a:rPr>
              <a:t> + R</a:t>
            </a:r>
            <a:r>
              <a:rPr lang="en-US" baseline="-25000" dirty="0">
                <a:solidFill>
                  <a:prstClr val="black"/>
                </a:solidFill>
              </a:rPr>
              <a:t>2 </a:t>
            </a:r>
            <a:r>
              <a:rPr lang="en-US" dirty="0">
                <a:solidFill>
                  <a:prstClr val="black"/>
                </a:solidFill>
              </a:rPr>
              <a:t>=</a:t>
            </a:r>
            <a:r>
              <a:rPr lang="en-US" baseline="-2500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122076" y="4681443"/>
            <a:ext cx="580571" cy="56847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3"/>
            <a:r>
              <a:rPr lang="en-US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702647" y="4681443"/>
            <a:ext cx="580571" cy="56847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3"/>
            <a:r>
              <a:rPr lang="en-US" dirty="0">
                <a:solidFill>
                  <a:prstClr val="white"/>
                </a:solidFill>
              </a:rPr>
              <a:t>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283218" y="4681443"/>
            <a:ext cx="580571" cy="56847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3"/>
            <a:r>
              <a:rPr lang="en-US" dirty="0">
                <a:solidFill>
                  <a:prstClr val="white"/>
                </a:solidFill>
              </a:rPr>
              <a:t>9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863789" y="4681443"/>
            <a:ext cx="580571" cy="56847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3"/>
            <a:r>
              <a:rPr lang="en-US" dirty="0">
                <a:solidFill>
                  <a:prstClr val="white"/>
                </a:solidFill>
              </a:rPr>
              <a:t>12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081047" y="3168297"/>
            <a:ext cx="580571" cy="56847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3"/>
            <a:r>
              <a:rPr lang="en-US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91196" y="3296079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53"/>
            <a:r>
              <a:rPr lang="en-US" dirty="0">
                <a:solidFill>
                  <a:prstClr val="black"/>
                </a:solidFill>
              </a:rPr>
              <a:t>R</a:t>
            </a:r>
            <a:r>
              <a:rPr lang="en-US" baseline="-250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081047" y="3894402"/>
            <a:ext cx="580571" cy="56847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3"/>
            <a:r>
              <a:rPr lang="en-US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691196" y="4022184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53"/>
            <a:r>
              <a:rPr lang="en-US" dirty="0">
                <a:solidFill>
                  <a:prstClr val="black"/>
                </a:solidFill>
              </a:rPr>
              <a:t>R</a:t>
            </a:r>
            <a:r>
              <a:rPr lang="en-US" baseline="-25000" dirty="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081047" y="4689059"/>
            <a:ext cx="580571" cy="56847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3"/>
            <a:r>
              <a:rPr lang="en-US" dirty="0">
                <a:solidFill>
                  <a:prstClr val="white"/>
                </a:solidFill>
              </a:rPr>
              <a:t>8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120627" y="4783048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53"/>
            <a:r>
              <a:rPr lang="en-US" dirty="0">
                <a:solidFill>
                  <a:prstClr val="black"/>
                </a:solidFill>
              </a:rPr>
              <a:t>R</a:t>
            </a:r>
            <a:r>
              <a:rPr lang="en-US" baseline="-25000" dirty="0">
                <a:solidFill>
                  <a:prstClr val="black"/>
                </a:solidFill>
              </a:rPr>
              <a:t>1</a:t>
            </a:r>
            <a:r>
              <a:rPr lang="en-US" dirty="0">
                <a:solidFill>
                  <a:prstClr val="black"/>
                </a:solidFill>
              </a:rPr>
              <a:t> + R</a:t>
            </a:r>
            <a:r>
              <a:rPr lang="en-US" baseline="-25000" dirty="0">
                <a:solidFill>
                  <a:prstClr val="black"/>
                </a:solidFill>
              </a:rPr>
              <a:t>2 </a:t>
            </a:r>
            <a:r>
              <a:rPr lang="en-US" dirty="0">
                <a:solidFill>
                  <a:prstClr val="black"/>
                </a:solidFill>
              </a:rPr>
              <a:t>=</a:t>
            </a:r>
            <a:r>
              <a:rPr lang="en-US" baseline="-2500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898732" y="2075094"/>
            <a:ext cx="28217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153"/>
            <a:r>
              <a:rPr lang="en-US" sz="3000" dirty="0">
                <a:solidFill>
                  <a:prstClr val="black"/>
                </a:solidFill>
              </a:rPr>
              <a:t>SIMD Addition (4 way)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81200" y="2305926"/>
            <a:ext cx="35942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53"/>
            <a:r>
              <a:rPr lang="en-US" sz="3000" dirty="0">
                <a:solidFill>
                  <a:prstClr val="black"/>
                </a:solidFill>
              </a:rPr>
              <a:t>Standard </a:t>
            </a:r>
            <a:r>
              <a:rPr lang="en-US" sz="3000" dirty="0" smtClean="0">
                <a:solidFill>
                  <a:prstClr val="black"/>
                </a:solidFill>
              </a:rPr>
              <a:t>Addition</a:t>
            </a:r>
            <a:endParaRPr lang="en-US" sz="3000" dirty="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91195" y="5641464"/>
            <a:ext cx="6779569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49213" lvl="1" algn="ctr" defTabSz="457153"/>
            <a:r>
              <a:rPr lang="en-US" sz="3000" b="1" dirty="0">
                <a:solidFill>
                  <a:prstClr val="black"/>
                </a:solidFill>
              </a:rPr>
              <a:t>Same</a:t>
            </a:r>
            <a:r>
              <a:rPr lang="en-US" sz="3000" dirty="0">
                <a:solidFill>
                  <a:prstClr val="black"/>
                </a:solidFill>
              </a:rPr>
              <a:t> operation on </a:t>
            </a:r>
          </a:p>
          <a:p>
            <a:pPr marL="349213" lvl="1" algn="ctr" defTabSz="457153"/>
            <a:r>
              <a:rPr lang="en-US" sz="3000" b="1" i="1" dirty="0">
                <a:solidFill>
                  <a:prstClr val="black"/>
                </a:solidFill>
              </a:rPr>
              <a:t>multiple data points </a:t>
            </a:r>
            <a:r>
              <a:rPr lang="en-US" sz="3000" dirty="0">
                <a:solidFill>
                  <a:prstClr val="black"/>
                </a:solidFill>
              </a:rPr>
              <a:t>in parallel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09734" y="56726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53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398901" y="1128638"/>
            <a:ext cx="95013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Single instruction multiple data (SIMD)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 panose="020F0302020204030204"/>
                </a:rPr>
                <a:t>Lecture 19  &gt;  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458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 animBg="1"/>
      <p:bldP spid="18" grpId="0" animBg="1"/>
      <p:bldP spid="19" grpId="0" animBg="1"/>
      <p:bldP spid="20" grpId="0" animBg="1"/>
      <p:bldP spid="29" grpId="0"/>
      <p:bldP spid="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1"/>
            <a:ext cx="12192000" cy="914400"/>
          </a:xfrm>
        </p:spPr>
        <p:txBody>
          <a:bodyPr/>
          <a:lstStyle/>
          <a:p>
            <a:r>
              <a:rPr lang="en-US" dirty="0" smtClean="0"/>
              <a:t>SIMD Trend: Doubling again!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1" y="2678807"/>
            <a:ext cx="3429000" cy="167425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SIMD bandwidth has </a:t>
            </a:r>
            <a:r>
              <a:rPr lang="en-US" sz="2400" b="1" dirty="0"/>
              <a:t>doubled each </a:t>
            </a:r>
            <a:r>
              <a:rPr lang="en-US" sz="2400" dirty="0"/>
              <a:t>of the last four generations.</a:t>
            </a:r>
          </a:p>
        </p:txBody>
      </p:sp>
      <p:pic>
        <p:nvPicPr>
          <p:cNvPr id="4" name="Picture 3" descr="Screen Shot 2015-03-23 at 2.47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1" y="1216029"/>
            <a:ext cx="5528393" cy="44286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93051" y="5107361"/>
            <a:ext cx="28504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53"/>
            <a:r>
              <a:rPr lang="en-US" sz="1200" i="1" dirty="0">
                <a:solidFill>
                  <a:prstClr val="black"/>
                </a:solidFill>
              </a:rPr>
              <a:t>Image courtesy of Intel Corporation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86885" y="5805980"/>
            <a:ext cx="741823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 defTabSz="457153"/>
            <a:r>
              <a:rPr lang="en-US" sz="2400" dirty="0">
                <a:solidFill>
                  <a:prstClr val="black"/>
                </a:solidFill>
              </a:rPr>
              <a:t>Good old days of Moore’s Law! …</a:t>
            </a:r>
          </a:p>
          <a:p>
            <a:pPr algn="ctr" defTabSz="457153"/>
            <a:r>
              <a:rPr lang="en-US" sz="2400" i="1" dirty="0">
                <a:solidFill>
                  <a:prstClr val="black"/>
                </a:solidFill>
              </a:rPr>
              <a:t>If we can take advantage of </a:t>
            </a:r>
            <a:r>
              <a:rPr lang="en-US" sz="2400" b="1" i="1" dirty="0">
                <a:solidFill>
                  <a:prstClr val="black"/>
                </a:solidFill>
              </a:rPr>
              <a:t>parallelism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 panose="020F0302020204030204"/>
                </a:rPr>
                <a:t>Lecture 19  &gt;  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407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1"/>
            <a:ext cx="12192000" cy="914400"/>
          </a:xfrm>
        </p:spPr>
        <p:txBody>
          <a:bodyPr/>
          <a:lstStyle/>
          <a:p>
            <a:r>
              <a:rPr lang="en-US" dirty="0" smtClean="0"/>
              <a:t>Precision vs. Parallelism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098183" y="5142488"/>
            <a:ext cx="7995634" cy="1081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3"/>
            <a:r>
              <a:rPr lang="en-US" sz="3000" b="1" dirty="0">
                <a:solidFill>
                  <a:srgbClr val="000000"/>
                </a:solidFill>
              </a:rPr>
              <a:t>Tradeoff between precision &amp; parallelism</a:t>
            </a:r>
            <a:r>
              <a:rPr lang="en-US" b="1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2098183" y="1730218"/>
            <a:ext cx="3567448" cy="30639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3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15309" y="1286518"/>
            <a:ext cx="2338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53"/>
            <a:r>
              <a:rPr lang="en-US" sz="2400" b="1" dirty="0">
                <a:solidFill>
                  <a:prstClr val="black"/>
                </a:solidFill>
              </a:rPr>
              <a:t>SIMD Precision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4084" y="1759303"/>
            <a:ext cx="3195646" cy="8585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153"/>
            <a:r>
              <a:rPr lang="en-US" sz="2400" dirty="0">
                <a:solidFill>
                  <a:schemeClr val="tx1"/>
                </a:solidFill>
              </a:rPr>
              <a:t>32-bit float vector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2407501" y="2364747"/>
            <a:ext cx="2948815" cy="412593"/>
            <a:chOff x="690722" y="1956433"/>
            <a:chExt cx="2948815" cy="412593"/>
          </a:xfrm>
          <a:effectLst/>
        </p:grpSpPr>
        <p:sp>
          <p:nvSpPr>
            <p:cNvPr id="3" name="Rectangle 2"/>
            <p:cNvSpPr/>
            <p:nvPr/>
          </p:nvSpPr>
          <p:spPr>
            <a:xfrm>
              <a:off x="690722" y="1962635"/>
              <a:ext cx="272659" cy="40639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457153"/>
              <a:r>
                <a:rPr lang="en-US" sz="800" b="1" dirty="0">
                  <a:solidFill>
                    <a:prstClr val="black"/>
                  </a:solidFill>
                </a:rPr>
                <a:t>F32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073030" y="1961749"/>
              <a:ext cx="272659" cy="40639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457153"/>
              <a:r>
                <a:rPr lang="en-US" sz="800" b="1" dirty="0">
                  <a:solidFill>
                    <a:prstClr val="black"/>
                  </a:solidFill>
                </a:rPr>
                <a:t>F32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455338" y="1960863"/>
              <a:ext cx="272659" cy="40639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457153"/>
              <a:r>
                <a:rPr lang="en-US" sz="800" b="1" dirty="0">
                  <a:solidFill>
                    <a:prstClr val="black"/>
                  </a:solidFill>
                </a:rPr>
                <a:t>F32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837646" y="1959977"/>
              <a:ext cx="272659" cy="40639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457153"/>
              <a:r>
                <a:rPr lang="en-US" sz="800" b="1" dirty="0">
                  <a:solidFill>
                    <a:prstClr val="black"/>
                  </a:solidFill>
                </a:rPr>
                <a:t>F32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219954" y="1959091"/>
              <a:ext cx="272659" cy="40639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457153"/>
              <a:r>
                <a:rPr lang="en-US" sz="800" b="1" dirty="0">
                  <a:solidFill>
                    <a:prstClr val="black"/>
                  </a:solidFill>
                </a:rPr>
                <a:t>F32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602262" y="1958205"/>
              <a:ext cx="272659" cy="40639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457153"/>
              <a:r>
                <a:rPr lang="en-US" sz="800" b="1" dirty="0">
                  <a:solidFill>
                    <a:prstClr val="black"/>
                  </a:solidFill>
                </a:rPr>
                <a:t>F32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984570" y="1957319"/>
              <a:ext cx="272659" cy="40639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457153"/>
              <a:r>
                <a:rPr lang="en-US" sz="800" b="1" dirty="0">
                  <a:solidFill>
                    <a:prstClr val="black"/>
                  </a:solidFill>
                </a:rPr>
                <a:t>F32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366878" y="1956433"/>
              <a:ext cx="272659" cy="40639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457153"/>
              <a:r>
                <a:rPr lang="en-US" sz="800" b="1" dirty="0">
                  <a:solidFill>
                    <a:prstClr val="black"/>
                  </a:solidFill>
                </a:rPr>
                <a:t>F32</a:t>
              </a:r>
            </a:p>
          </p:txBody>
        </p:sp>
      </p:grpSp>
      <p:sp>
        <p:nvSpPr>
          <p:cNvPr id="42" name="Rectangle 41"/>
          <p:cNvSpPr/>
          <p:nvPr/>
        </p:nvSpPr>
        <p:spPr>
          <a:xfrm>
            <a:off x="2284084" y="2896495"/>
            <a:ext cx="3195646" cy="8585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153"/>
            <a:r>
              <a:rPr lang="en-US" sz="2400" dirty="0">
                <a:solidFill>
                  <a:schemeClr val="tx1"/>
                </a:solidFill>
              </a:rPr>
              <a:t>16-bit </a:t>
            </a:r>
            <a:r>
              <a:rPr lang="en-US" sz="2400" dirty="0" err="1">
                <a:solidFill>
                  <a:schemeClr val="tx1"/>
                </a:solidFill>
              </a:rPr>
              <a:t>int</a:t>
            </a:r>
            <a:r>
              <a:rPr lang="en-US" sz="2400" dirty="0">
                <a:solidFill>
                  <a:schemeClr val="tx1"/>
                </a:solidFill>
              </a:rPr>
              <a:t> vector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2417534" y="3342376"/>
            <a:ext cx="2928746" cy="406391"/>
            <a:chOff x="681934" y="3010705"/>
            <a:chExt cx="2928746" cy="406391"/>
          </a:xfrm>
          <a:effectLst/>
        </p:grpSpPr>
        <p:sp>
          <p:nvSpPr>
            <p:cNvPr id="32" name="Rectangle 31"/>
            <p:cNvSpPr/>
            <p:nvPr/>
          </p:nvSpPr>
          <p:spPr>
            <a:xfrm>
              <a:off x="681934" y="3010705"/>
              <a:ext cx="128190" cy="40639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457153"/>
              <a:endParaRPr lang="en-US" sz="800" b="1" dirty="0">
                <a:solidFill>
                  <a:prstClr val="black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868638" y="3010705"/>
              <a:ext cx="128190" cy="40639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457153"/>
              <a:endParaRPr lang="en-US" sz="800" b="1" dirty="0">
                <a:solidFill>
                  <a:prstClr val="black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055342" y="3010705"/>
              <a:ext cx="128190" cy="40639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457153"/>
              <a:endParaRPr lang="en-US" sz="800" b="1" dirty="0">
                <a:solidFill>
                  <a:prstClr val="black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242046" y="3010705"/>
              <a:ext cx="128190" cy="40639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457153"/>
              <a:endParaRPr lang="en-US" sz="800" b="1" dirty="0">
                <a:solidFill>
                  <a:prstClr val="black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428750" y="3010705"/>
              <a:ext cx="128190" cy="40639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457153"/>
              <a:endParaRPr lang="en-US" sz="800" b="1" dirty="0">
                <a:solidFill>
                  <a:prstClr val="black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615454" y="3010705"/>
              <a:ext cx="128190" cy="40639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457153"/>
              <a:endParaRPr lang="en-US" sz="800" b="1" dirty="0">
                <a:solidFill>
                  <a:prstClr val="black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802158" y="3010705"/>
              <a:ext cx="128190" cy="40639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457153"/>
              <a:endParaRPr lang="en-US" sz="800" b="1" dirty="0">
                <a:solidFill>
                  <a:prstClr val="black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988862" y="3010705"/>
              <a:ext cx="128190" cy="40639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457153"/>
              <a:endParaRPr lang="en-US" sz="800" b="1" dirty="0">
                <a:solidFill>
                  <a:prstClr val="black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175566" y="3010705"/>
              <a:ext cx="128190" cy="40639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457153"/>
              <a:endParaRPr lang="en-US" sz="800" b="1" dirty="0">
                <a:solidFill>
                  <a:prstClr val="black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362270" y="3010705"/>
              <a:ext cx="128190" cy="40639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457153"/>
              <a:endParaRPr lang="en-US" sz="800" b="1" dirty="0">
                <a:solidFill>
                  <a:prstClr val="black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548974" y="3010705"/>
              <a:ext cx="128190" cy="40639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457153"/>
              <a:endParaRPr lang="en-US" sz="800" b="1" dirty="0">
                <a:solidFill>
                  <a:prstClr val="black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735678" y="3010705"/>
              <a:ext cx="128190" cy="40639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457153"/>
              <a:endParaRPr lang="en-US" sz="800" b="1" dirty="0">
                <a:solidFill>
                  <a:prstClr val="black"/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922382" y="3010705"/>
              <a:ext cx="128190" cy="40639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457153"/>
              <a:endParaRPr lang="en-US" sz="800" b="1" dirty="0">
                <a:solidFill>
                  <a:prstClr val="black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109086" y="3010705"/>
              <a:ext cx="128190" cy="40639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457153"/>
              <a:endParaRPr lang="en-US" sz="800" b="1" dirty="0">
                <a:solidFill>
                  <a:prstClr val="black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295790" y="3010705"/>
              <a:ext cx="128190" cy="40639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457153"/>
              <a:endParaRPr lang="en-US" sz="800" b="1" dirty="0">
                <a:solidFill>
                  <a:prstClr val="black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482490" y="3010705"/>
              <a:ext cx="128190" cy="40639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457153"/>
              <a:endParaRPr lang="en-US" sz="800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59" name="Rectangle 58"/>
          <p:cNvSpPr/>
          <p:nvPr/>
        </p:nvSpPr>
        <p:spPr>
          <a:xfrm>
            <a:off x="2284084" y="3870901"/>
            <a:ext cx="3195646" cy="8585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153"/>
            <a:r>
              <a:rPr lang="en-US" sz="2400" dirty="0">
                <a:solidFill>
                  <a:schemeClr val="tx1"/>
                </a:solidFill>
              </a:rPr>
              <a:t>8-bit </a:t>
            </a:r>
            <a:r>
              <a:rPr lang="en-US" sz="2400" dirty="0" err="1">
                <a:solidFill>
                  <a:schemeClr val="tx1"/>
                </a:solidFill>
              </a:rPr>
              <a:t>int</a:t>
            </a:r>
            <a:r>
              <a:rPr lang="en-US" sz="2400" dirty="0">
                <a:solidFill>
                  <a:schemeClr val="tx1"/>
                </a:solidFill>
              </a:rPr>
              <a:t> vector</a:t>
            </a:r>
          </a:p>
        </p:txBody>
      </p:sp>
      <p:grpSp>
        <p:nvGrpSpPr>
          <p:cNvPr id="93" name="Group 92"/>
          <p:cNvGrpSpPr/>
          <p:nvPr/>
        </p:nvGrpSpPr>
        <p:grpSpPr>
          <a:xfrm>
            <a:off x="2411007" y="4305002"/>
            <a:ext cx="2941803" cy="406391"/>
            <a:chOff x="692010" y="3929535"/>
            <a:chExt cx="2941803" cy="406391"/>
          </a:xfrm>
          <a:effectLst/>
        </p:grpSpPr>
        <p:sp>
          <p:nvSpPr>
            <p:cNvPr id="60" name="Rectangle 59"/>
            <p:cNvSpPr/>
            <p:nvPr/>
          </p:nvSpPr>
          <p:spPr>
            <a:xfrm>
              <a:off x="692010" y="3929535"/>
              <a:ext cx="45719" cy="40639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457153"/>
              <a:endParaRPr lang="en-US" sz="800" b="1" dirty="0">
                <a:solidFill>
                  <a:prstClr val="black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785432" y="3929535"/>
              <a:ext cx="45719" cy="40639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457153"/>
              <a:endParaRPr lang="en-US" sz="800" b="1" dirty="0">
                <a:solidFill>
                  <a:prstClr val="black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878854" y="3929535"/>
              <a:ext cx="45719" cy="40639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457153"/>
              <a:endParaRPr lang="en-US" sz="800" b="1" dirty="0">
                <a:solidFill>
                  <a:prstClr val="black"/>
                </a:solidFill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972276" y="3929535"/>
              <a:ext cx="45719" cy="40639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457153"/>
              <a:endParaRPr lang="en-US" sz="800" b="1" dirty="0">
                <a:solidFill>
                  <a:prstClr val="black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065698" y="3929535"/>
              <a:ext cx="45719" cy="40639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457153"/>
              <a:endParaRPr lang="en-US" sz="800" b="1" dirty="0">
                <a:solidFill>
                  <a:prstClr val="black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159120" y="3929535"/>
              <a:ext cx="45719" cy="40639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457153"/>
              <a:endParaRPr lang="en-US" sz="800" b="1" dirty="0">
                <a:solidFill>
                  <a:prstClr val="black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252542" y="3929535"/>
              <a:ext cx="45719" cy="40639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457153"/>
              <a:endParaRPr lang="en-US" sz="800" b="1" dirty="0">
                <a:solidFill>
                  <a:prstClr val="black"/>
                </a:solidFill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345964" y="3929535"/>
              <a:ext cx="45719" cy="40639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457153"/>
              <a:endParaRPr lang="en-US" sz="800" b="1" dirty="0">
                <a:solidFill>
                  <a:prstClr val="black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439386" y="3929535"/>
              <a:ext cx="45719" cy="40639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457153"/>
              <a:endParaRPr lang="en-US" sz="800" b="1" dirty="0">
                <a:solidFill>
                  <a:prstClr val="black"/>
                </a:solidFill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1532808" y="3929535"/>
              <a:ext cx="45719" cy="40639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457153"/>
              <a:endParaRPr lang="en-US" sz="800" b="1" dirty="0">
                <a:solidFill>
                  <a:prstClr val="black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626230" y="3929535"/>
              <a:ext cx="45719" cy="40639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457153"/>
              <a:endParaRPr lang="en-US" sz="800" b="1" dirty="0">
                <a:solidFill>
                  <a:prstClr val="black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719652" y="3929535"/>
              <a:ext cx="45719" cy="40639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457153"/>
              <a:endParaRPr lang="en-US" sz="800" b="1" dirty="0">
                <a:solidFill>
                  <a:prstClr val="black"/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813074" y="3929535"/>
              <a:ext cx="45719" cy="40639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457153"/>
              <a:endParaRPr lang="en-US" sz="800" b="1" dirty="0">
                <a:solidFill>
                  <a:prstClr val="black"/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906496" y="3929535"/>
              <a:ext cx="45719" cy="40639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457153"/>
              <a:endParaRPr lang="en-US" sz="800" b="1" dirty="0">
                <a:solidFill>
                  <a:prstClr val="black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918" y="3929535"/>
              <a:ext cx="45719" cy="40639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457153"/>
              <a:endParaRPr lang="en-US" sz="800" b="1" dirty="0">
                <a:solidFill>
                  <a:prstClr val="black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093340" y="3929535"/>
              <a:ext cx="45719" cy="40639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457153"/>
              <a:endParaRPr lang="en-US" sz="800" b="1" dirty="0">
                <a:solidFill>
                  <a:prstClr val="black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2186762" y="3929535"/>
              <a:ext cx="45719" cy="40639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457153"/>
              <a:endParaRPr lang="en-US" sz="800" b="1" dirty="0">
                <a:solidFill>
                  <a:prstClr val="black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280184" y="3929535"/>
              <a:ext cx="45719" cy="40639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457153"/>
              <a:endParaRPr lang="en-US" sz="800" b="1" dirty="0">
                <a:solidFill>
                  <a:prstClr val="black"/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373606" y="3929535"/>
              <a:ext cx="45719" cy="40639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457153"/>
              <a:endParaRPr lang="en-US" sz="800" b="1" dirty="0">
                <a:solidFill>
                  <a:prstClr val="black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2467028" y="3929535"/>
              <a:ext cx="45719" cy="40639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457153"/>
              <a:endParaRPr lang="en-US" sz="800" b="1" dirty="0">
                <a:solidFill>
                  <a:prstClr val="black"/>
                </a:solidFill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2560450" y="3929535"/>
              <a:ext cx="45719" cy="40639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457153"/>
              <a:endParaRPr lang="en-US" sz="800" b="1" dirty="0">
                <a:solidFill>
                  <a:prstClr val="black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2653872" y="3929535"/>
              <a:ext cx="45719" cy="40639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457153"/>
              <a:endParaRPr lang="en-US" sz="800" b="1" dirty="0">
                <a:solidFill>
                  <a:prstClr val="black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747294" y="3929535"/>
              <a:ext cx="45719" cy="40639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457153"/>
              <a:endParaRPr lang="en-US" sz="800" b="1" dirty="0">
                <a:solidFill>
                  <a:prstClr val="black"/>
                </a:solidFill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2840716" y="3929535"/>
              <a:ext cx="45719" cy="40639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457153"/>
              <a:endParaRPr lang="en-US" sz="800" b="1" dirty="0">
                <a:solidFill>
                  <a:prstClr val="black"/>
                </a:solidFill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2934138" y="3929535"/>
              <a:ext cx="45719" cy="40639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457153"/>
              <a:endParaRPr lang="en-US" sz="800" b="1" dirty="0">
                <a:solidFill>
                  <a:prstClr val="black"/>
                </a:solidFill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3027560" y="3929535"/>
              <a:ext cx="45719" cy="40639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457153"/>
              <a:endParaRPr lang="en-US" sz="800" b="1" dirty="0">
                <a:solidFill>
                  <a:prstClr val="black"/>
                </a:solidFill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3120982" y="3929535"/>
              <a:ext cx="45719" cy="40639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457153"/>
              <a:endParaRPr lang="en-US" sz="800" b="1" dirty="0">
                <a:solidFill>
                  <a:prstClr val="black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214404" y="3929535"/>
              <a:ext cx="45719" cy="40639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457153"/>
              <a:endParaRPr lang="en-US" sz="800" b="1" dirty="0">
                <a:solidFill>
                  <a:prstClr val="black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307826" y="3929535"/>
              <a:ext cx="45719" cy="40639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457153"/>
              <a:endParaRPr lang="en-US" sz="800" b="1" dirty="0">
                <a:solidFill>
                  <a:prstClr val="black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3401248" y="3929535"/>
              <a:ext cx="45719" cy="40639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457153"/>
              <a:endParaRPr lang="en-US" sz="800" b="1" dirty="0">
                <a:solidFill>
                  <a:prstClr val="black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494670" y="3929535"/>
              <a:ext cx="45719" cy="40639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457153"/>
              <a:endParaRPr lang="en-US" sz="800" b="1" dirty="0">
                <a:solidFill>
                  <a:prstClr val="black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588094" y="3929535"/>
              <a:ext cx="45719" cy="40639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457153"/>
              <a:endParaRPr lang="en-US" sz="800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94" name="Rectangle 93"/>
          <p:cNvSpPr/>
          <p:nvPr/>
        </p:nvSpPr>
        <p:spPr>
          <a:xfrm>
            <a:off x="6521021" y="1730218"/>
            <a:ext cx="3567448" cy="306390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3"/>
            <a:endParaRPr lang="en-US">
              <a:solidFill>
                <a:prstClr val="white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004221" y="1268554"/>
            <a:ext cx="2603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53"/>
            <a:r>
              <a:rPr lang="en-US" sz="2400" b="1" dirty="0">
                <a:solidFill>
                  <a:prstClr val="black"/>
                </a:solidFill>
              </a:rPr>
              <a:t>SIMD Parallelism</a:t>
            </a:r>
          </a:p>
        </p:txBody>
      </p:sp>
      <p:sp>
        <p:nvSpPr>
          <p:cNvPr id="96" name="Rectangle 95"/>
          <p:cNvSpPr/>
          <p:nvPr/>
        </p:nvSpPr>
        <p:spPr>
          <a:xfrm>
            <a:off x="6706922" y="1870813"/>
            <a:ext cx="3195646" cy="8585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3"/>
            <a:r>
              <a:rPr lang="en-US" sz="2600" dirty="0">
                <a:solidFill>
                  <a:schemeClr val="tx1"/>
                </a:solidFill>
              </a:rPr>
              <a:t>8 multiplies/cycle</a:t>
            </a:r>
          </a:p>
          <a:p>
            <a:pPr algn="ctr" defTabSz="457153"/>
            <a:r>
              <a:rPr lang="en-US" sz="1100" dirty="0">
                <a:solidFill>
                  <a:schemeClr val="tx1"/>
                </a:solidFill>
              </a:rPr>
              <a:t>(</a:t>
            </a:r>
            <a:r>
              <a:rPr lang="en-US" sz="1100" dirty="0" err="1">
                <a:solidFill>
                  <a:schemeClr val="tx1"/>
                </a:solidFill>
              </a:rPr>
              <a:t>vmulps</a:t>
            </a:r>
            <a:r>
              <a:rPr lang="en-US" sz="1100" dirty="0">
                <a:solidFill>
                  <a:schemeClr val="tx1"/>
                </a:solidFill>
              </a:rPr>
              <a:t> instruction)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706922" y="2849694"/>
            <a:ext cx="3195646" cy="8585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3"/>
            <a:r>
              <a:rPr lang="en-US" sz="2600" dirty="0">
                <a:solidFill>
                  <a:schemeClr val="tx1"/>
                </a:solidFill>
              </a:rPr>
              <a:t>16 multiplies/cycle</a:t>
            </a:r>
          </a:p>
          <a:p>
            <a:pPr algn="ctr" defTabSz="457153"/>
            <a:r>
              <a:rPr lang="en-US" sz="1200" dirty="0">
                <a:solidFill>
                  <a:schemeClr val="tx1"/>
                </a:solidFill>
              </a:rPr>
              <a:t>(</a:t>
            </a:r>
            <a:r>
              <a:rPr lang="en-US" sz="1200" dirty="0" err="1">
                <a:solidFill>
                  <a:schemeClr val="tx1"/>
                </a:solidFill>
              </a:rPr>
              <a:t>vpmaddwd</a:t>
            </a:r>
            <a:r>
              <a:rPr lang="en-US" sz="1200" dirty="0">
                <a:solidFill>
                  <a:schemeClr val="tx1"/>
                </a:solidFill>
              </a:rPr>
              <a:t> instruction)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6706922" y="3824100"/>
            <a:ext cx="3195646" cy="8585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3"/>
            <a:r>
              <a:rPr lang="en-US" sz="2600" dirty="0">
                <a:solidFill>
                  <a:schemeClr val="tx1"/>
                </a:solidFill>
              </a:rPr>
              <a:t>32 multiplies/cycle</a:t>
            </a:r>
          </a:p>
          <a:p>
            <a:pPr algn="ctr" defTabSz="457153"/>
            <a:r>
              <a:rPr lang="en-US" sz="1200" dirty="0">
                <a:solidFill>
                  <a:schemeClr val="tx1"/>
                </a:solidFill>
              </a:rPr>
              <a:t>(</a:t>
            </a:r>
            <a:r>
              <a:rPr lang="en-US" sz="1200" dirty="0" err="1">
                <a:solidFill>
                  <a:schemeClr val="tx1"/>
                </a:solidFill>
              </a:rPr>
              <a:t>vpmaddubsw</a:t>
            </a:r>
            <a:r>
              <a:rPr lang="en-US" sz="1200" dirty="0">
                <a:solidFill>
                  <a:schemeClr val="tx1"/>
                </a:solidFill>
              </a:rPr>
              <a:t> instruction</a:t>
            </a:r>
            <a:r>
              <a:rPr lang="en-US" sz="1200" dirty="0">
                <a:solidFill>
                  <a:prstClr val="white"/>
                </a:solidFill>
              </a:rPr>
              <a:t>)</a:t>
            </a:r>
          </a:p>
        </p:txBody>
      </p:sp>
      <p:cxnSp>
        <p:nvCxnSpPr>
          <p:cNvPr id="15" name="Straight Arrow Connector 14"/>
          <p:cNvCxnSpPr>
            <a:stCxn id="8" idx="3"/>
            <a:endCxn id="96" idx="1"/>
          </p:cNvCxnSpPr>
          <p:nvPr/>
        </p:nvCxnSpPr>
        <p:spPr>
          <a:xfrm>
            <a:off x="5479730" y="2188587"/>
            <a:ext cx="1227192" cy="11151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2" idx="3"/>
            <a:endCxn id="106" idx="1"/>
          </p:cNvCxnSpPr>
          <p:nvPr/>
        </p:nvCxnSpPr>
        <p:spPr>
          <a:xfrm flipV="1">
            <a:off x="5479730" y="3278978"/>
            <a:ext cx="1227192" cy="46801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9" idx="3"/>
            <a:endCxn id="124" idx="1"/>
          </p:cNvCxnSpPr>
          <p:nvPr/>
        </p:nvCxnSpPr>
        <p:spPr>
          <a:xfrm flipV="1">
            <a:off x="5479730" y="4253384"/>
            <a:ext cx="1227192" cy="46801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7" name="Group 9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8" name="Rectangle 9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 panose="020F0302020204030204"/>
                </a:rPr>
                <a:t>Lecture 19  &gt;  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229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94" grpId="0" animBg="1"/>
      <p:bldP spid="95" grpId="0"/>
      <p:bldP spid="96" grpId="0" animBg="1"/>
      <p:bldP spid="106" grpId="0" animBg="1"/>
      <p:bldP spid="12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1"/>
            <a:ext cx="12192000" cy="914400"/>
          </a:xfrm>
        </p:spPr>
        <p:txBody>
          <a:bodyPr/>
          <a:lstStyle/>
          <a:p>
            <a:r>
              <a:rPr lang="en-US" cap="small" dirty="0" err="1" smtClean="0"/>
              <a:t>Buckwild</a:t>
            </a:r>
            <a:r>
              <a:rPr lang="en-US" cap="small" dirty="0" smtClean="0"/>
              <a:t>! [NIPS15]</a:t>
            </a:r>
            <a:endParaRPr lang="en-US" cap="small" dirty="0"/>
          </a:p>
        </p:txBody>
      </p:sp>
      <p:sp>
        <p:nvSpPr>
          <p:cNvPr id="4" name="Rectangle 3"/>
          <p:cNvSpPr/>
          <p:nvPr/>
        </p:nvSpPr>
        <p:spPr>
          <a:xfrm>
            <a:off x="2098183" y="1262131"/>
            <a:ext cx="7995634" cy="10818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3"/>
            <a:r>
              <a:rPr lang="en-US" sz="3000" cap="small" dirty="0" err="1">
                <a:solidFill>
                  <a:srgbClr val="000000"/>
                </a:solidFill>
              </a:rPr>
              <a:t>Buckwild</a:t>
            </a:r>
            <a:r>
              <a:rPr lang="en-US" sz="3000" cap="small" dirty="0">
                <a:solidFill>
                  <a:srgbClr val="000000"/>
                </a:solidFill>
              </a:rPr>
              <a:t>!</a:t>
            </a:r>
            <a:r>
              <a:rPr lang="en-US" sz="3000" dirty="0">
                <a:solidFill>
                  <a:srgbClr val="000000"/>
                </a:solidFill>
              </a:rPr>
              <a:t> Is an asynchronous SGD that </a:t>
            </a:r>
            <a:r>
              <a:rPr lang="en-US" sz="3000" b="1" dirty="0">
                <a:solidFill>
                  <a:srgbClr val="000000"/>
                </a:solidFill>
              </a:rPr>
              <a:t>down-sample precision of data</a:t>
            </a:r>
            <a:endParaRPr lang="en-US" sz="3000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98183" y="2577745"/>
            <a:ext cx="3981488" cy="3953684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457153">
              <a:spcBef>
                <a:spcPts val="1200"/>
              </a:spcBef>
            </a:pPr>
            <a:r>
              <a:rPr lang="en-US" sz="2400" b="1" i="1" dirty="0">
                <a:solidFill>
                  <a:prstClr val="black"/>
                </a:solidFill>
              </a:rPr>
              <a:t>Statistical theory</a:t>
            </a:r>
            <a:r>
              <a:rPr lang="en-US" sz="2400" b="1" dirty="0">
                <a:solidFill>
                  <a:prstClr val="black"/>
                </a:solidFill>
              </a:rPr>
              <a:t>:</a:t>
            </a:r>
          </a:p>
          <a:p>
            <a:pPr marL="342900" indent="-342900" defTabSz="457153">
              <a:spcBef>
                <a:spcPts val="1200"/>
              </a:spcBef>
              <a:buFont typeface="Arial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Low-precision arithmetic essentially </a:t>
            </a:r>
            <a:r>
              <a:rPr lang="en-US" sz="2400" b="1" dirty="0">
                <a:solidFill>
                  <a:prstClr val="black"/>
                </a:solidFill>
              </a:rPr>
              <a:t>no additional error</a:t>
            </a:r>
            <a:endParaRPr lang="en-US" sz="2400" dirty="0">
              <a:solidFill>
                <a:prstClr val="black"/>
              </a:solidFill>
            </a:endParaRPr>
          </a:p>
          <a:p>
            <a:pPr marL="800053" lvl="1" indent="-342900" defTabSz="457153">
              <a:spcBef>
                <a:spcPts val="1200"/>
              </a:spcBef>
              <a:buFont typeface="Arial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when round-off error below the </a:t>
            </a:r>
            <a:r>
              <a:rPr lang="en-US" sz="2400" b="1" dirty="0">
                <a:solidFill>
                  <a:prstClr val="black"/>
                </a:solidFill>
              </a:rPr>
              <a:t>noise floor </a:t>
            </a:r>
            <a:r>
              <a:rPr lang="en-US" sz="2400" dirty="0">
                <a:solidFill>
                  <a:prstClr val="black"/>
                </a:solidFill>
              </a:rPr>
              <a:t>from the stochastic sampling.</a:t>
            </a:r>
          </a:p>
        </p:txBody>
      </p:sp>
      <p:sp>
        <p:nvSpPr>
          <p:cNvPr id="6" name="Rectangle 5"/>
          <p:cNvSpPr/>
          <p:nvPr/>
        </p:nvSpPr>
        <p:spPr>
          <a:xfrm>
            <a:off x="6373431" y="2577745"/>
            <a:ext cx="3720386" cy="3953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457153">
              <a:spcAft>
                <a:spcPts val="1200"/>
              </a:spcAft>
            </a:pPr>
            <a:r>
              <a:rPr lang="en-US" sz="2400" b="1" i="1" dirty="0">
                <a:solidFill>
                  <a:prstClr val="black"/>
                </a:solidFill>
              </a:rPr>
              <a:t>Systems</a:t>
            </a:r>
            <a:r>
              <a:rPr lang="en-US" sz="2400" dirty="0">
                <a:solidFill>
                  <a:prstClr val="black"/>
                </a:solidFill>
              </a:rPr>
              <a:t>:</a:t>
            </a:r>
          </a:p>
          <a:p>
            <a:pPr marL="285750" indent="-285750" defTabSz="457153">
              <a:spcAft>
                <a:spcPts val="1200"/>
              </a:spcAft>
              <a:buFont typeface="Arial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Low-precision </a:t>
            </a:r>
            <a:r>
              <a:rPr lang="en-US" sz="2400" b="1" dirty="0">
                <a:solidFill>
                  <a:prstClr val="black"/>
                </a:solidFill>
              </a:rPr>
              <a:t>increases effective memory bandwidth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</a:p>
          <a:p>
            <a:pPr marL="285750" indent="-285750" defTabSz="457153">
              <a:spcAft>
                <a:spcPts val="1200"/>
              </a:spcAft>
              <a:buFont typeface="Arial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It also decreases the load on the cache hierarchy.</a:t>
            </a:r>
          </a:p>
          <a:p>
            <a:pPr marL="285750" indent="-285750" defTabSz="457153">
              <a:spcAft>
                <a:spcPts val="1200"/>
              </a:spcAft>
              <a:buFont typeface="Arial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Near-linear compute speedup from SIMD</a:t>
            </a:r>
            <a:r>
              <a:rPr lang="en-US" sz="2400" dirty="0">
                <a:solidFill>
                  <a:srgbClr val="FF0000"/>
                </a:solidFill>
              </a:rPr>
              <a:t>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 panose="020F0302020204030204"/>
                </a:rPr>
                <a:t>Lecture 19  &gt;  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0376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7651"/>
            <a:ext cx="12192000" cy="914400"/>
          </a:xfrm>
        </p:spPr>
        <p:txBody>
          <a:bodyPr/>
          <a:lstStyle/>
          <a:p>
            <a:r>
              <a:rPr lang="en-US" dirty="0" smtClean="0"/>
              <a:t>Statistical vs. Hardware Efficiency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123941" y="1309409"/>
            <a:ext cx="3723495" cy="411926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153"/>
            <a:r>
              <a:rPr lang="en-US" sz="2400" b="1" dirty="0">
                <a:solidFill>
                  <a:prstClr val="black"/>
                </a:solidFill>
              </a:rPr>
              <a:t>Same statistical efficiency!</a:t>
            </a:r>
          </a:p>
          <a:p>
            <a:pPr algn="ctr" defTabSz="457153"/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87331" y="1309409"/>
            <a:ext cx="3720485" cy="411926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153"/>
            <a:r>
              <a:rPr lang="en-US" sz="2400" b="1" dirty="0">
                <a:solidFill>
                  <a:prstClr val="black"/>
                </a:solidFill>
              </a:rPr>
              <a:t>Improved hardware efficiency!</a:t>
            </a:r>
            <a:endParaRPr lang="en-US" b="1" dirty="0">
              <a:solidFill>
                <a:srgbClr val="FF0000"/>
              </a:solidFill>
            </a:endParaRPr>
          </a:p>
          <a:p>
            <a:pPr marL="285750" indent="-285750" defTabSz="457153">
              <a:buFont typeface="Arial"/>
              <a:buChar char="•"/>
            </a:pPr>
            <a:endParaRPr lang="en-US" sz="2400" dirty="0">
              <a:solidFill>
                <a:prstClr val="black"/>
              </a:solidFill>
            </a:endParaRPr>
          </a:p>
          <a:p>
            <a:pPr marL="285750" indent="-285750" defTabSz="457153">
              <a:buFont typeface="Arial"/>
              <a:buChar char="•"/>
            </a:pPr>
            <a:r>
              <a:rPr lang="en-US" sz="2400" dirty="0" smtClean="0">
                <a:solidFill>
                  <a:prstClr val="black"/>
                </a:solidFill>
              </a:rPr>
              <a:t>8-bit gives about 2.5x speed up!</a:t>
            </a:r>
          </a:p>
          <a:p>
            <a:pPr marL="285750" indent="-285750" defTabSz="457153">
              <a:buFont typeface="Arial"/>
              <a:buChar char="•"/>
            </a:pPr>
            <a:endParaRPr lang="en-US" sz="2400" dirty="0">
              <a:solidFill>
                <a:prstClr val="black"/>
              </a:solidFill>
            </a:endParaRPr>
          </a:p>
          <a:p>
            <a:pPr marL="285750" indent="-285750" defTabSz="457153">
              <a:buFont typeface="Arial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Also, </a:t>
            </a:r>
            <a:r>
              <a:rPr lang="en-US" sz="2400" dirty="0" smtClean="0">
                <a:solidFill>
                  <a:prstClr val="black"/>
                </a:solidFill>
              </a:rPr>
              <a:t>we can scale </a:t>
            </a:r>
            <a:r>
              <a:rPr lang="en-US" sz="2400" dirty="0">
                <a:solidFill>
                  <a:prstClr val="black"/>
                </a:solidFill>
              </a:rPr>
              <a:t>up to more threads without becoming memory bound</a:t>
            </a:r>
          </a:p>
          <a:p>
            <a:pPr marL="285750" indent="-285750" defTabSz="457153">
              <a:buFont typeface="Arial"/>
              <a:buChar char="•"/>
            </a:pP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23940" y="5640948"/>
            <a:ext cx="7995634" cy="10818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3"/>
            <a:r>
              <a:rPr lang="en-US" sz="3000" cap="small" dirty="0" err="1">
                <a:solidFill>
                  <a:srgbClr val="000000"/>
                </a:solidFill>
              </a:rPr>
              <a:t>Buckwild</a:t>
            </a:r>
            <a:r>
              <a:rPr lang="en-US" sz="3000" cap="small" dirty="0">
                <a:solidFill>
                  <a:srgbClr val="000000"/>
                </a:solidFill>
              </a:rPr>
              <a:t>!</a:t>
            </a:r>
            <a:r>
              <a:rPr lang="en-US" sz="3000" dirty="0">
                <a:solidFill>
                  <a:srgbClr val="000000"/>
                </a:solidFill>
              </a:rPr>
              <a:t> same </a:t>
            </a:r>
            <a:r>
              <a:rPr lang="en-US" sz="3000" b="1" dirty="0">
                <a:solidFill>
                  <a:srgbClr val="000000"/>
                </a:solidFill>
              </a:rPr>
              <a:t>statistical efficiency</a:t>
            </a:r>
            <a:r>
              <a:rPr lang="en-US" sz="3000" dirty="0">
                <a:solidFill>
                  <a:srgbClr val="000000"/>
                </a:solidFill>
              </a:rPr>
              <a:t>, while </a:t>
            </a:r>
            <a:r>
              <a:rPr lang="en-US" sz="3000" dirty="0" smtClean="0">
                <a:solidFill>
                  <a:srgbClr val="000000"/>
                </a:solidFill>
              </a:rPr>
              <a:t>greater </a:t>
            </a:r>
            <a:r>
              <a:rPr lang="en-US" sz="3000" b="1" dirty="0" smtClean="0">
                <a:solidFill>
                  <a:srgbClr val="000000"/>
                </a:solidFill>
              </a:rPr>
              <a:t>hardware efficiency</a:t>
            </a:r>
            <a:r>
              <a:rPr lang="en-US" sz="3000" dirty="0" smtClean="0">
                <a:solidFill>
                  <a:srgbClr val="000000"/>
                </a:solidFill>
              </a:rPr>
              <a:t>.</a:t>
            </a:r>
            <a:endParaRPr lang="en-US" sz="3000" dirty="0">
              <a:solidFill>
                <a:srgbClr val="000000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123940" y="2251774"/>
            <a:ext cx="3567448" cy="2831017"/>
            <a:chOff x="4575057" y="3246094"/>
            <a:chExt cx="4111743" cy="2651442"/>
          </a:xfrm>
        </p:grpSpPr>
        <p:graphicFrame>
          <p:nvGraphicFramePr>
            <p:cNvPr id="8" name="Chart 7"/>
            <p:cNvGraphicFramePr>
              <a:graphicFrameLocks/>
            </p:cNvGraphicFramePr>
            <p:nvPr>
              <p:extLst/>
            </p:nvPr>
          </p:nvGraphicFramePr>
          <p:xfrm>
            <a:off x="4575057" y="3246094"/>
            <a:ext cx="4111743" cy="265144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9" name="TextBox 8"/>
            <p:cNvSpPr txBox="1"/>
            <p:nvPr/>
          </p:nvSpPr>
          <p:spPr>
            <a:xfrm>
              <a:off x="6762227" y="4202483"/>
              <a:ext cx="1121849" cy="3459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153"/>
              <a:r>
                <a:rPr lang="en-US" dirty="0">
                  <a:solidFill>
                    <a:srgbClr val="E07602"/>
                  </a:solidFill>
                  <a:latin typeface="Wingdings"/>
                  <a:ea typeface="Wingdings"/>
                  <a:cs typeface="Wingdings"/>
                  <a:sym typeface="Wingdings"/>
                </a:rPr>
                <a:t></a:t>
              </a:r>
              <a:r>
                <a:rPr lang="en-US" dirty="0">
                  <a:solidFill>
                    <a:prstClr val="black"/>
                  </a:solidFill>
                </a:rPr>
                <a:t>32-bit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53469" y="4759481"/>
              <a:ext cx="974043" cy="3459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153"/>
              <a:r>
                <a:rPr lang="en-US" dirty="0">
                  <a:solidFill>
                    <a:srgbClr val="A2C816"/>
                  </a:solidFill>
                  <a:latin typeface="Wingdings"/>
                  <a:ea typeface="Wingdings"/>
                  <a:cs typeface="Wingdings"/>
                  <a:sym typeface="Wingdings"/>
                </a:rPr>
                <a:t></a:t>
              </a:r>
              <a:r>
                <a:rPr lang="en-US" dirty="0">
                  <a:solidFill>
                    <a:prstClr val="black"/>
                  </a:solidFill>
                </a:rPr>
                <a:t>8-bit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 panose="020F0302020204030204"/>
                </a:rPr>
                <a:t>Lecture 19  &gt;  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101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68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4001" y="803766"/>
            <a:ext cx="9281731" cy="4524305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marL="914400" indent="-914400" defTabSz="457153">
              <a:buFontTx/>
              <a:buAutoNum type="arabicPeriod"/>
            </a:pPr>
            <a:endParaRPr lang="en-US" sz="4800" b="1" dirty="0">
              <a:solidFill>
                <a:prstClr val="white"/>
              </a:solidFill>
            </a:endParaRPr>
          </a:p>
          <a:p>
            <a:pPr marL="914400" indent="-914400" defTabSz="457153">
              <a:buFontTx/>
              <a:buAutoNum type="arabicPeriod"/>
            </a:pPr>
            <a:r>
              <a:rPr lang="en-US" sz="4800" b="1" dirty="0" smtClean="0">
                <a:solidFill>
                  <a:prstClr val="white"/>
                </a:solidFill>
              </a:rPr>
              <a:t>Statistical Algorithms </a:t>
            </a:r>
            <a:r>
              <a:rPr lang="en-US" sz="4800" i="1" dirty="0" smtClean="0">
                <a:solidFill>
                  <a:prstClr val="white"/>
                </a:solidFill>
              </a:rPr>
              <a:t>offers </a:t>
            </a:r>
            <a:r>
              <a:rPr lang="en-US" sz="4800" i="1" dirty="0">
                <a:solidFill>
                  <a:prstClr val="white"/>
                </a:solidFill>
              </a:rPr>
              <a:t>new </a:t>
            </a:r>
            <a:r>
              <a:rPr lang="en-US" sz="4800" i="1" dirty="0" smtClean="0">
                <a:solidFill>
                  <a:prstClr val="white"/>
                </a:solidFill>
              </a:rPr>
              <a:t>opportunity</a:t>
            </a:r>
          </a:p>
          <a:p>
            <a:pPr marL="914400" indent="-914400" defTabSz="457153">
              <a:buFontTx/>
              <a:buAutoNum type="arabicPeriod"/>
            </a:pPr>
            <a:endParaRPr lang="en-US" sz="4800" dirty="0">
              <a:solidFill>
                <a:prstClr val="white"/>
              </a:solidFill>
            </a:endParaRPr>
          </a:p>
          <a:p>
            <a:pPr marL="914400" indent="-914400" defTabSz="457153">
              <a:buFontTx/>
              <a:buAutoNum type="arabicPeriod"/>
            </a:pPr>
            <a:r>
              <a:rPr lang="en-US" sz="4800" b="1" dirty="0">
                <a:solidFill>
                  <a:prstClr val="white"/>
                </a:solidFill>
              </a:rPr>
              <a:t>Hardware v. Statistical </a:t>
            </a:r>
            <a:r>
              <a:rPr lang="en-US" sz="4800" dirty="0">
                <a:solidFill>
                  <a:prstClr val="white"/>
                </a:solidFill>
              </a:rPr>
              <a:t>Efficiency.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0" y="247652"/>
            <a:ext cx="9144000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91430" tIns="45715" rIns="91430" bIns="45715" rtlCol="0">
            <a:spAutoFit/>
          </a:bodyPr>
          <a:lstStyle/>
          <a:p>
            <a:pPr algn="ctr" defTabSz="457153"/>
            <a:r>
              <a:rPr lang="en-US" sz="4800" b="1" dirty="0">
                <a:solidFill>
                  <a:prstClr val="black"/>
                </a:solidFill>
              </a:rPr>
              <a:t>Conclusion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 panose="020F0302020204030204"/>
                </a:rPr>
                <a:t>Lecture 19  &gt;  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659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0006-F5AC-DC4E-9183-11181D612CEB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69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4000" y="2161078"/>
            <a:ext cx="9281731" cy="3046978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defTabSz="457153"/>
            <a:r>
              <a:rPr lang="en-US" sz="4800" dirty="0" smtClean="0">
                <a:solidFill>
                  <a:prstClr val="white"/>
                </a:solidFill>
              </a:rPr>
              <a:t>We can trade off </a:t>
            </a:r>
            <a:r>
              <a:rPr lang="en-US" sz="4800" b="1" i="1" dirty="0" smtClean="0">
                <a:solidFill>
                  <a:prstClr val="white"/>
                </a:solidFill>
              </a:rPr>
              <a:t>statistical efficiency</a:t>
            </a:r>
            <a:r>
              <a:rPr lang="en-US" sz="4800" dirty="0" smtClean="0">
                <a:solidFill>
                  <a:prstClr val="white"/>
                </a:solidFill>
              </a:rPr>
              <a:t> to focus on optimizing our IO cost (</a:t>
            </a:r>
            <a:r>
              <a:rPr lang="en-US" sz="4800" b="1" i="1" dirty="0" smtClean="0">
                <a:solidFill>
                  <a:prstClr val="white"/>
                </a:solidFill>
              </a:rPr>
              <a:t>hardware efficiency</a:t>
            </a:r>
            <a:r>
              <a:rPr lang="en-US" sz="4800" i="1" dirty="0" smtClean="0">
                <a:solidFill>
                  <a:prstClr val="white"/>
                </a:solidFill>
              </a:rPr>
              <a:t>)</a:t>
            </a:r>
            <a:r>
              <a:rPr lang="en-US" sz="4800" dirty="0" smtClean="0">
                <a:solidFill>
                  <a:prstClr val="white"/>
                </a:solidFill>
              </a:rPr>
              <a:t>! </a:t>
            </a:r>
            <a:endParaRPr lang="en-US" sz="4800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0" y="247652"/>
            <a:ext cx="9144000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91430" tIns="45715" rIns="91430" bIns="45715" rtlCol="0">
            <a:spAutoFit/>
          </a:bodyPr>
          <a:lstStyle/>
          <a:p>
            <a:pPr algn="ctr" defTabSz="457153"/>
            <a:r>
              <a:rPr lang="en-US" sz="4800" b="1" dirty="0">
                <a:solidFill>
                  <a:prstClr val="black"/>
                </a:solidFill>
              </a:rPr>
              <a:t>Conclusion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 panose="020F0302020204030204"/>
                </a:rPr>
                <a:t>Lecture 19  &gt;  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063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058" y="1016865"/>
            <a:ext cx="7282292" cy="16645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54204" y="3387708"/>
            <a:ext cx="9144000" cy="769431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algn="ctr" defTabSz="457153"/>
            <a:r>
              <a:rPr lang="en-US" sz="4400" b="1" dirty="0">
                <a:solidFill>
                  <a:prstClr val="white"/>
                </a:solidFill>
              </a:rPr>
              <a:t>Dark Data </a:t>
            </a:r>
            <a:r>
              <a:rPr lang="en-US" sz="4400" dirty="0">
                <a:solidFill>
                  <a:prstClr val="white"/>
                </a:solidFill>
              </a:rPr>
              <a:t>System: ETL on Steroids</a:t>
            </a:r>
            <a:endParaRPr lang="en-US" sz="4400" b="1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54204" y="4863458"/>
            <a:ext cx="9144000" cy="1446540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algn="ctr" defTabSz="457153"/>
            <a:r>
              <a:rPr lang="en-US" sz="4400" b="1" dirty="0">
                <a:solidFill>
                  <a:prstClr val="white"/>
                </a:solidFill>
              </a:rPr>
              <a:t>Quality </a:t>
            </a:r>
            <a:r>
              <a:rPr lang="en-US" sz="4400" dirty="0">
                <a:solidFill>
                  <a:prstClr val="white"/>
                </a:solidFill>
              </a:rPr>
              <a:t>that can exceed paid human annotators and volunteers</a:t>
            </a:r>
            <a:endParaRPr lang="en-US" sz="4400" b="1" dirty="0">
              <a:solidFill>
                <a:prstClr val="white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 panose="020F0302020204030204"/>
                </a:rPr>
                <a:t>Lecture 19  &gt;  Section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520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854" y="791604"/>
            <a:ext cx="7282292" cy="16645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24000" y="3075315"/>
            <a:ext cx="9144000" cy="1446540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algn="ctr" defTabSz="457153"/>
            <a:r>
              <a:rPr lang="en-US" sz="4400" dirty="0">
                <a:solidFill>
                  <a:prstClr val="white"/>
                </a:solidFill>
              </a:rPr>
              <a:t>Extraction, Integration, &amp; Cleaning </a:t>
            </a:r>
          </a:p>
          <a:p>
            <a:pPr algn="ctr" defTabSz="457153"/>
            <a:r>
              <a:rPr lang="en-US" sz="4400" dirty="0">
                <a:solidFill>
                  <a:prstClr val="white"/>
                </a:solidFill>
              </a:rPr>
              <a:t>are </a:t>
            </a:r>
            <a:r>
              <a:rPr lang="en-US" sz="4400" b="1" i="1" dirty="0">
                <a:solidFill>
                  <a:prstClr val="white"/>
                </a:solidFill>
              </a:rPr>
              <a:t>inference problems</a:t>
            </a:r>
          </a:p>
        </p:txBody>
      </p:sp>
      <p:sp>
        <p:nvSpPr>
          <p:cNvPr id="9" name="Rectangle 8"/>
          <p:cNvSpPr/>
          <p:nvPr/>
        </p:nvSpPr>
        <p:spPr>
          <a:xfrm>
            <a:off x="1524000" y="5141043"/>
            <a:ext cx="9144000" cy="1446540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algn="ctr" defTabSz="457153"/>
            <a:r>
              <a:rPr lang="en-US" sz="4400" dirty="0">
                <a:solidFill>
                  <a:prstClr val="white"/>
                </a:solidFill>
              </a:rPr>
              <a:t>Focus on key step for end-to-end application quality</a:t>
            </a:r>
            <a:endParaRPr lang="en-US" sz="4400" i="1" dirty="0">
              <a:solidFill>
                <a:prstClr val="white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 panose="020F0302020204030204"/>
                </a:rPr>
                <a:t>Lecture 19  &gt;  Section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292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947" y="775710"/>
            <a:ext cx="7282292" cy="166452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52093" y="3202577"/>
            <a:ext cx="9144000" cy="1446540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algn="ctr" defTabSz="457153"/>
            <a:r>
              <a:rPr lang="en-US" sz="4400" dirty="0">
                <a:solidFill>
                  <a:prstClr val="white"/>
                </a:solidFill>
              </a:rPr>
              <a:t>Enables non-CS users, but </a:t>
            </a:r>
          </a:p>
          <a:p>
            <a:pPr algn="ctr" defTabSz="457153"/>
            <a:r>
              <a:rPr lang="en-US" sz="4400" b="1" dirty="0">
                <a:solidFill>
                  <a:prstClr val="white"/>
                </a:solidFill>
              </a:rPr>
              <a:t>scale</a:t>
            </a:r>
            <a:r>
              <a:rPr lang="en-US" sz="4400" dirty="0">
                <a:solidFill>
                  <a:prstClr val="white"/>
                </a:solidFill>
              </a:rPr>
              <a:t> is a challenge.</a:t>
            </a:r>
            <a:endParaRPr lang="en-US" sz="4400" i="1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52093" y="5411460"/>
            <a:ext cx="9144000" cy="1446540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algn="ctr" defTabSz="457153"/>
            <a:r>
              <a:rPr lang="en-US" sz="4400" b="1" dirty="0" smtClean="0">
                <a:solidFill>
                  <a:prstClr val="white"/>
                </a:solidFill>
              </a:rPr>
              <a:t>Modern hardware </a:t>
            </a:r>
            <a:r>
              <a:rPr lang="en-US" sz="4400" dirty="0">
                <a:solidFill>
                  <a:prstClr val="white"/>
                </a:solidFill>
              </a:rPr>
              <a:t>is changing </a:t>
            </a:r>
            <a:r>
              <a:rPr lang="en-US" sz="4400" dirty="0" smtClean="0">
                <a:solidFill>
                  <a:prstClr val="white"/>
                </a:solidFill>
              </a:rPr>
              <a:t>how to build analytics </a:t>
            </a:r>
            <a:r>
              <a:rPr lang="en-US" sz="4400" dirty="0">
                <a:solidFill>
                  <a:prstClr val="white"/>
                </a:solidFill>
              </a:rPr>
              <a:t>systems.</a:t>
            </a:r>
            <a:endParaRPr lang="en-US" sz="4400" i="1" dirty="0">
              <a:solidFill>
                <a:prstClr val="white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 Light" panose="020F0302020204030204"/>
                </a:rPr>
                <a:t>Lecture 19  &gt;  Section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346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Perception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10_Perception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8_Perception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.xml><?xml version="1.0" encoding="utf-8"?>
<a:theme xmlns:a="http://schemas.openxmlformats.org/drawingml/2006/main" name="4_Perception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2_Perception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5.xml><?xml version="1.0" encoding="utf-8"?>
<a:theme xmlns:a="http://schemas.openxmlformats.org/drawingml/2006/main" name="11_Perception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7_Perception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Perception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3_Perception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Perception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2_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3_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9_Perception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2630</TotalTime>
  <Words>2672</Words>
  <Application>Microsoft Macintosh PowerPoint</Application>
  <PresentationFormat>Widescreen</PresentationFormat>
  <Paragraphs>614</Paragraphs>
  <Slides>69</Slides>
  <Notes>31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97" baseType="lpstr">
      <vt:lpstr>Arial</vt:lpstr>
      <vt:lpstr>Calibri</vt:lpstr>
      <vt:lpstr>Calibri Light</vt:lpstr>
      <vt:lpstr>Century Gothic</vt:lpstr>
      <vt:lpstr>Futura</vt:lpstr>
      <vt:lpstr>ＭＳ Ｐゴシック</vt:lpstr>
      <vt:lpstr>Optima</vt:lpstr>
      <vt:lpstr>Symbol</vt:lpstr>
      <vt:lpstr>Times New Roman</vt:lpstr>
      <vt:lpstr>Tw Cen MT</vt:lpstr>
      <vt:lpstr>Wingdings</vt:lpstr>
      <vt:lpstr>Wingdings 2</vt:lpstr>
      <vt:lpstr>Office Theme</vt:lpstr>
      <vt:lpstr>7_Perception</vt:lpstr>
      <vt:lpstr>1_Perception</vt:lpstr>
      <vt:lpstr>3_Perception</vt:lpstr>
      <vt:lpstr>Black</vt:lpstr>
      <vt:lpstr>5_Perception</vt:lpstr>
      <vt:lpstr>2_Black</vt:lpstr>
      <vt:lpstr>3_Black</vt:lpstr>
      <vt:lpstr>9_Perception</vt:lpstr>
      <vt:lpstr>Perception</vt:lpstr>
      <vt:lpstr>10_Perception</vt:lpstr>
      <vt:lpstr>8_Perception</vt:lpstr>
      <vt:lpstr>4_Perception</vt:lpstr>
      <vt:lpstr>2_Perception</vt:lpstr>
      <vt:lpstr>11_Perception</vt:lpstr>
      <vt:lpstr>Equation</vt:lpstr>
      <vt:lpstr>DeepDive &amp; Analytics Systems</vt:lpstr>
      <vt:lpstr>Course Announcements</vt:lpstr>
      <vt:lpstr>Course Announcements</vt:lpstr>
      <vt:lpstr>Research Lecture</vt:lpstr>
      <vt:lpstr>What you will learn about in this section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Millennia of Knowledge in Libraries</vt:lpstr>
      <vt:lpstr>Now: freely available &amp; digital</vt:lpstr>
      <vt:lpstr>PowerPoint Presentation</vt:lpstr>
      <vt:lpstr>But we’re still human …</vt:lpstr>
      <vt:lpstr>PowerPoint Presentation</vt:lpstr>
      <vt:lpstr>PowerPoint Presentation</vt:lpstr>
      <vt:lpstr>PowerPoint Presentation</vt:lpstr>
      <vt:lpstr>Data are buried in tables, but not in a self-contained way</vt:lpstr>
      <vt:lpstr>Data are buried in tables,  but not in a self-contained way</vt:lpstr>
      <vt:lpstr>PowerPoint Presentation</vt:lpstr>
      <vt:lpstr>PaleoDeepDive</vt:lpstr>
      <vt:lpstr>PowerPoint Presentation</vt:lpstr>
      <vt:lpstr>Hope: knowledge bases can help accelerate science.</vt:lpstr>
      <vt:lpstr>Human Trafficking on the (Dark) Web…</vt:lpstr>
      <vt:lpstr>Human Trafficking on the (Dark) Web…</vt:lpstr>
      <vt:lpstr>In Use by Law Enforcement</vt:lpstr>
      <vt:lpstr>What you will learn about in this section</vt:lpstr>
      <vt:lpstr>Example: Linear Models</vt:lpstr>
      <vt:lpstr>Example: Linear Models</vt:lpstr>
      <vt:lpstr>Separable Inverse Problems</vt:lpstr>
      <vt:lpstr>Background: Gradient Methods</vt:lpstr>
      <vt:lpstr>Background: Incremental Gradient Methods</vt:lpstr>
      <vt:lpstr>Incremental Gradient Methods</vt:lpstr>
      <vt:lpstr>IO Aware iGMs</vt:lpstr>
      <vt:lpstr>PowerPoint Presentation</vt:lpstr>
      <vt:lpstr>iGMs ≈ User Defined Aggregate (UDA)</vt:lpstr>
      <vt:lpstr>Widely used…</vt:lpstr>
      <vt:lpstr>What you will learn about in this section</vt:lpstr>
      <vt:lpstr>To get rid of algorithms, we need a fast engine…. </vt:lpstr>
      <vt:lpstr>PowerPoint Presentation</vt:lpstr>
      <vt:lpstr>The Key Balance</vt:lpstr>
      <vt:lpstr>PowerPoint Presentation</vt:lpstr>
      <vt:lpstr>Trend 1: Multicore [NIPS11]</vt:lpstr>
      <vt:lpstr>Single Cores are not getting faster.</vt:lpstr>
      <vt:lpstr>Statistical Analytics Crash Course</vt:lpstr>
      <vt:lpstr>How do we run SGD in Parallel?</vt:lpstr>
      <vt:lpstr>How do we run SGD in Parallel?</vt:lpstr>
      <vt:lpstr>Cortana: Microsoft’s Digital Assistant</vt:lpstr>
      <vt:lpstr>A larger trend?</vt:lpstr>
      <vt:lpstr>A larger trend?</vt:lpstr>
      <vt:lpstr>Trend 2: NUMA [VLDB15, ICML14]</vt:lpstr>
      <vt:lpstr>Simplified 4 socket. </vt:lpstr>
      <vt:lpstr>One Example: Quadratic Programming with Orthant Constraints.</vt:lpstr>
      <vt:lpstr>One Example.</vt:lpstr>
      <vt:lpstr>What about multiple sockets?</vt:lpstr>
      <vt:lpstr>Model Replication</vt:lpstr>
      <vt:lpstr>Model Replication</vt:lpstr>
      <vt:lpstr>Model Replication Results</vt:lpstr>
      <vt:lpstr>Statistical versus Hardware Efficiency</vt:lpstr>
      <vt:lpstr>Trend 3: SIMD [NIPS15]</vt:lpstr>
      <vt:lpstr>SIMD Processing: Fine-grained parallelism</vt:lpstr>
      <vt:lpstr>SIMD Trend: Doubling again!</vt:lpstr>
      <vt:lpstr>Precision vs. Parallelism</vt:lpstr>
      <vt:lpstr>Buckwild! [NIPS15]</vt:lpstr>
      <vt:lpstr>Statistical vs. Hardware Efficiency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Re</dc:creator>
  <cp:lastModifiedBy>Alex Ratner</cp:lastModifiedBy>
  <cp:revision>114</cp:revision>
  <dcterms:created xsi:type="dcterms:W3CDTF">2015-11-16T23:21:19Z</dcterms:created>
  <dcterms:modified xsi:type="dcterms:W3CDTF">2015-12-01T15:20:36Z</dcterms:modified>
</cp:coreProperties>
</file>